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8"/>
  </p:notesMasterIdLst>
  <p:sldIdLst>
    <p:sldId id="258" r:id="rId3"/>
    <p:sldId id="262" r:id="rId4"/>
    <p:sldId id="267" r:id="rId5"/>
    <p:sldId id="269" r:id="rId6"/>
    <p:sldId id="270" r:id="rId7"/>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27" userDrawn="1">
          <p15:clr>
            <a:srgbClr val="A4A3A4"/>
          </p15:clr>
        </p15:guide>
        <p15:guide id="4" pos="754" userDrawn="1">
          <p15:clr>
            <a:srgbClr val="A4A3A4"/>
          </p15:clr>
        </p15:guide>
        <p15:guide id="5" pos="300" userDrawn="1">
          <p15:clr>
            <a:srgbClr val="A4A3A4"/>
          </p15:clr>
        </p15:guide>
        <p15:guide id="6" pos="4020" userDrawn="1">
          <p15:clr>
            <a:srgbClr val="A4A3A4"/>
          </p15:clr>
        </p15:guide>
        <p15:guide id="7" pos="2160" userDrawn="1">
          <p15:clr>
            <a:srgbClr val="A4A3A4"/>
          </p15:clr>
        </p15:guide>
        <p15:guide id="8" orient="horz"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Roose" initials="AR" lastIdx="6" clrIdx="0">
    <p:extLst>
      <p:ext uri="{19B8F6BF-5375-455C-9EA6-DF929625EA0E}">
        <p15:presenceInfo xmlns:p15="http://schemas.microsoft.com/office/powerpoint/2012/main" userId="S-1-5-21-3861485231-993027378-259969919-8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9F6"/>
    <a:srgbClr val="D5EBE2"/>
    <a:srgbClr val="F7FBF9"/>
    <a:srgbClr val="E5F3EC"/>
    <a:srgbClr val="ADD7C2"/>
    <a:srgbClr val="821982"/>
    <a:srgbClr val="E74914"/>
    <a:srgbClr val="FAB900"/>
    <a:srgbClr val="142882"/>
    <a:srgbClr val="50A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6532" autoAdjust="0"/>
  </p:normalViewPr>
  <p:slideViewPr>
    <p:cSldViewPr snapToGrid="0" snapToObjects="1" showGuides="1">
      <p:cViewPr varScale="1">
        <p:scale>
          <a:sx n="80" d="100"/>
          <a:sy n="80" d="100"/>
        </p:scale>
        <p:origin x="3786" y="96"/>
      </p:cViewPr>
      <p:guideLst>
        <p:guide pos="527"/>
        <p:guide pos="754"/>
        <p:guide pos="300"/>
        <p:guide pos="4020"/>
        <p:guide pos="2160"/>
        <p:guide orient="horz" pos="3120"/>
      </p:guideLst>
    </p:cSldViewPr>
  </p:slideViewPr>
  <p:outlineViewPr>
    <p:cViewPr>
      <p:scale>
        <a:sx n="33" d="100"/>
        <a:sy n="33" d="100"/>
      </p:scale>
      <p:origin x="0" y="-3348"/>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830CED-A5B7-7242-AF26-70F89076A5FF}" type="datetimeFigureOut">
              <a:rPr lang="fr-FR" smtClean="0"/>
              <a:t>06/03/2023</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78CA7D-C2C1-FE49-8696-CBD629C65571}" type="slidenum">
              <a:rPr lang="fr-FR" smtClean="0"/>
              <a:t>‹#›</a:t>
            </a:fld>
            <a:endParaRPr lang="fr-FR"/>
          </a:p>
        </p:txBody>
      </p:sp>
    </p:spTree>
    <p:extLst>
      <p:ext uri="{BB962C8B-B14F-4D97-AF65-F5344CB8AC3E}">
        <p14:creationId xmlns:p14="http://schemas.microsoft.com/office/powerpoint/2010/main" val="35087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78CA7D-C2C1-FE49-8696-CBD629C65571}" type="slidenum">
              <a:rPr lang="fr-FR" smtClean="0"/>
              <a:t>1</a:t>
            </a:fld>
            <a:endParaRPr lang="fr-FR"/>
          </a:p>
        </p:txBody>
      </p:sp>
    </p:spTree>
    <p:extLst>
      <p:ext uri="{BB962C8B-B14F-4D97-AF65-F5344CB8AC3E}">
        <p14:creationId xmlns:p14="http://schemas.microsoft.com/office/powerpoint/2010/main" val="403783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8CA7D-C2C1-FE49-8696-CBD629C65571}" type="slidenum">
              <a:rPr lang="fr-FR" smtClean="0"/>
              <a:t>2</a:t>
            </a:fld>
            <a:endParaRPr lang="fr-FR"/>
          </a:p>
        </p:txBody>
      </p:sp>
    </p:spTree>
    <p:extLst>
      <p:ext uri="{BB962C8B-B14F-4D97-AF65-F5344CB8AC3E}">
        <p14:creationId xmlns:p14="http://schemas.microsoft.com/office/powerpoint/2010/main" val="206021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8CA7D-C2C1-FE49-8696-CBD629C65571}" type="slidenum">
              <a:rPr lang="fr-FR" smtClean="0"/>
              <a:t>3</a:t>
            </a:fld>
            <a:endParaRPr lang="fr-FR"/>
          </a:p>
        </p:txBody>
      </p:sp>
    </p:spTree>
    <p:extLst>
      <p:ext uri="{BB962C8B-B14F-4D97-AF65-F5344CB8AC3E}">
        <p14:creationId xmlns:p14="http://schemas.microsoft.com/office/powerpoint/2010/main" val="121217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78CA7D-C2C1-FE49-8696-CBD629C65571}" type="slidenum">
              <a:rPr lang="fr-FR" smtClean="0"/>
              <a:t>4</a:t>
            </a:fld>
            <a:endParaRPr lang="fr-FR"/>
          </a:p>
        </p:txBody>
      </p:sp>
    </p:spTree>
    <p:extLst>
      <p:ext uri="{BB962C8B-B14F-4D97-AF65-F5344CB8AC3E}">
        <p14:creationId xmlns:p14="http://schemas.microsoft.com/office/powerpoint/2010/main" val="14509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C612EFB-A5F2-FE4C-A20A-A6AEDDDFF3D8}"/>
              </a:ext>
            </a:extLst>
          </p:cNvPr>
          <p:cNvSpPr>
            <a:spLocks noGrp="1"/>
          </p:cNvSpPr>
          <p:nvPr>
            <p:ph type="body" sz="quarter" idx="10" hasCustomPrompt="1"/>
          </p:nvPr>
        </p:nvSpPr>
        <p:spPr>
          <a:xfrm>
            <a:off x="822857" y="5561583"/>
            <a:ext cx="5189537" cy="449984"/>
          </a:xfrm>
          <a:prstGeom prst="rect">
            <a:avLst/>
          </a:prstGeom>
        </p:spPr>
        <p:txBody>
          <a:bodyPr lIns="0" tIns="0" rIns="0" bIns="0"/>
          <a:lstStyle>
            <a:lvl1pPr marL="0" indent="0">
              <a:buNone/>
              <a:defRPr sz="2000" cap="all" baseline="0">
                <a:latin typeface="Gotham Office" panose="02000000000000000000" pitchFamily="2" charset="0"/>
              </a:defRPr>
            </a:lvl1pPr>
            <a:lvl2pPr>
              <a:defRPr>
                <a:latin typeface="Gotham Office" panose="02000000000000000000" pitchFamily="2" charset="0"/>
              </a:defRPr>
            </a:lvl2pPr>
            <a:lvl3pPr>
              <a:defRPr>
                <a:latin typeface="Gotham Office" panose="02000000000000000000" pitchFamily="2" charset="0"/>
              </a:defRPr>
            </a:lvl3pPr>
            <a:lvl4pPr>
              <a:defRPr>
                <a:latin typeface="Gotham Office" panose="02000000000000000000" pitchFamily="2" charset="0"/>
              </a:defRPr>
            </a:lvl4pPr>
            <a:lvl5pPr>
              <a:defRPr>
                <a:latin typeface="Gotham Office" panose="02000000000000000000" pitchFamily="2" charset="0"/>
              </a:defRPr>
            </a:lvl5pPr>
          </a:lstStyle>
          <a:p>
            <a:r>
              <a:rPr lang="fr-FR" sz="2000" dirty="0">
                <a:latin typeface="Gotham Office" panose="02000000000000000000" pitchFamily="2" charset="0"/>
              </a:rPr>
              <a:t>ICI LE TITRE</a:t>
            </a:r>
          </a:p>
        </p:txBody>
      </p:sp>
      <p:sp>
        <p:nvSpPr>
          <p:cNvPr id="9" name="Espace réservé pour une image  8">
            <a:extLst>
              <a:ext uri="{FF2B5EF4-FFF2-40B4-BE49-F238E27FC236}">
                <a16:creationId xmlns:a16="http://schemas.microsoft.com/office/drawing/2014/main" id="{7925AACE-47EB-B04B-95E7-FDDE579AB55E}"/>
              </a:ext>
            </a:extLst>
          </p:cNvPr>
          <p:cNvSpPr>
            <a:spLocks noGrp="1"/>
          </p:cNvSpPr>
          <p:nvPr>
            <p:ph type="pic" sz="quarter" idx="11"/>
          </p:nvPr>
        </p:nvSpPr>
        <p:spPr>
          <a:xfrm>
            <a:off x="822325" y="1774210"/>
            <a:ext cx="5189538" cy="3070746"/>
          </a:xfrm>
          <a:prstGeom prst="rect">
            <a:avLst/>
          </a:prstGeom>
        </p:spPr>
        <p:txBody>
          <a:bodyPr anchor="ctr"/>
          <a:lstStyle>
            <a:lvl1pPr marL="0" indent="0" algn="ctr">
              <a:buNone/>
              <a:defRPr>
                <a:latin typeface="Gotham Office" panose="02000000000000000000" pitchFamily="2" charset="0"/>
              </a:defRPr>
            </a:lvl1pPr>
          </a:lstStyle>
          <a:p>
            <a:endParaRPr lang="fr-FR"/>
          </a:p>
        </p:txBody>
      </p:sp>
    </p:spTree>
    <p:extLst>
      <p:ext uri="{BB962C8B-B14F-4D97-AF65-F5344CB8AC3E}">
        <p14:creationId xmlns:p14="http://schemas.microsoft.com/office/powerpoint/2010/main" val="193268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4758DF2-FC27-2D4E-BBD4-BA7F28AD4E4D}"/>
              </a:ext>
            </a:extLst>
          </p:cNvPr>
          <p:cNvSpPr>
            <a:spLocks noGrp="1"/>
          </p:cNvSpPr>
          <p:nvPr>
            <p:ph type="body" sz="quarter" idx="10" hasCustomPrompt="1"/>
          </p:nvPr>
        </p:nvSpPr>
        <p:spPr>
          <a:xfrm>
            <a:off x="476250" y="1101725"/>
            <a:ext cx="5905500" cy="288925"/>
          </a:xfrm>
          <a:prstGeom prst="rect">
            <a:avLst/>
          </a:prstGeom>
        </p:spPr>
        <p:txBody>
          <a:bodyPr lIns="0" tIns="0" rIns="0" bIns="0"/>
          <a:lstStyle>
            <a:lvl1pPr marL="0" indent="0">
              <a:buNone/>
              <a:defRPr sz="1600" b="1">
                <a:latin typeface="Gotham Office" panose="02000000000000000000" pitchFamily="2" charset="0"/>
              </a:defRPr>
            </a:lvl1pPr>
            <a:lvl2pPr marL="457200" indent="0">
              <a:buNone/>
              <a:defRPr sz="1600" b="1">
                <a:latin typeface="Gotham Office" panose="02000000000000000000" pitchFamily="2" charset="0"/>
              </a:defRPr>
            </a:lvl2pPr>
            <a:lvl3pPr marL="914400" indent="0">
              <a:buNone/>
              <a:defRPr sz="1600" b="1">
                <a:latin typeface="Gotham Office" panose="02000000000000000000" pitchFamily="2" charset="0"/>
              </a:defRPr>
            </a:lvl3pPr>
            <a:lvl4pPr marL="1371600" indent="0">
              <a:buNone/>
              <a:defRPr sz="1600" b="1">
                <a:latin typeface="Gotham Office" panose="02000000000000000000" pitchFamily="2" charset="0"/>
              </a:defRPr>
            </a:lvl4pPr>
            <a:lvl5pPr marL="1828800" indent="0">
              <a:buNone/>
              <a:defRPr sz="1600" b="1">
                <a:latin typeface="Gotham Office" panose="02000000000000000000" pitchFamily="2" charset="0"/>
              </a:defRPr>
            </a:lvl5pPr>
          </a:lstStyle>
          <a:p>
            <a:pPr lvl="0"/>
            <a:r>
              <a:rPr lang="en-GB" noProof="0"/>
              <a:t>Ici le titre</a:t>
            </a:r>
          </a:p>
        </p:txBody>
      </p:sp>
      <p:sp>
        <p:nvSpPr>
          <p:cNvPr id="10" name="Espace réservé du texte 9">
            <a:extLst>
              <a:ext uri="{FF2B5EF4-FFF2-40B4-BE49-F238E27FC236}">
                <a16:creationId xmlns:a16="http://schemas.microsoft.com/office/drawing/2014/main" id="{DAC1E9AE-6AD4-8643-A764-356B4AC2560D}"/>
              </a:ext>
            </a:extLst>
          </p:cNvPr>
          <p:cNvSpPr>
            <a:spLocks noGrp="1"/>
          </p:cNvSpPr>
          <p:nvPr>
            <p:ph type="body" sz="quarter" idx="11" hasCustomPrompt="1"/>
          </p:nvPr>
        </p:nvSpPr>
        <p:spPr>
          <a:xfrm>
            <a:off x="600074" y="1406525"/>
            <a:ext cx="5781675" cy="611188"/>
          </a:xfrm>
          <a:prstGeom prst="rect">
            <a:avLst/>
          </a:prstGeom>
        </p:spPr>
        <p:txBody>
          <a:bodyPr/>
          <a:lstStyle>
            <a:lvl1pPr marL="180000" indent="-180000">
              <a:lnSpc>
                <a:spcPct val="120000"/>
              </a:lnSpc>
              <a:spcBef>
                <a:spcPts val="0"/>
              </a:spcBef>
              <a:defRPr sz="1000">
                <a:solidFill>
                  <a:srgbClr val="E84914"/>
                </a:solidFill>
                <a:latin typeface="Gotham Office" panose="02000000000000000000" pitchFamily="2" charset="0"/>
              </a:defRPr>
            </a:lvl1pPr>
            <a:lvl2pPr marL="180000" indent="-180000">
              <a:defRPr sz="1000">
                <a:solidFill>
                  <a:srgbClr val="E84914"/>
                </a:solidFill>
                <a:latin typeface="Gotham Office" panose="02000000000000000000" pitchFamily="2" charset="0"/>
              </a:defRPr>
            </a:lvl2pPr>
            <a:lvl3pPr marL="180000" indent="-180000">
              <a:defRPr sz="1000">
                <a:solidFill>
                  <a:srgbClr val="E84914"/>
                </a:solidFill>
                <a:latin typeface="Gotham Office" panose="02000000000000000000" pitchFamily="2" charset="0"/>
              </a:defRPr>
            </a:lvl3pPr>
            <a:lvl4pPr marL="180000" indent="-180000">
              <a:defRPr sz="1000">
                <a:solidFill>
                  <a:srgbClr val="E84914"/>
                </a:solidFill>
                <a:latin typeface="Gotham Office" panose="02000000000000000000" pitchFamily="2" charset="0"/>
              </a:defRPr>
            </a:lvl4pPr>
            <a:lvl5pPr marL="180000" indent="-180000">
              <a:defRPr sz="1000">
                <a:solidFill>
                  <a:srgbClr val="E84914"/>
                </a:solidFill>
                <a:latin typeface="Gotham Office" panose="02000000000000000000" pitchFamily="2" charset="0"/>
              </a:defRPr>
            </a:lvl5pPr>
          </a:lstStyle>
          <a:p>
            <a:pPr lvl="0"/>
            <a:r>
              <a:rPr lang="en-GB" noProof="0"/>
              <a:t>Ici les bullet points</a:t>
            </a:r>
          </a:p>
          <a:p>
            <a:pPr lvl="0"/>
            <a:endParaRPr lang="en-GB" noProof="0"/>
          </a:p>
        </p:txBody>
      </p:sp>
      <p:sp>
        <p:nvSpPr>
          <p:cNvPr id="14" name="Espace réservé du texte 13">
            <a:extLst>
              <a:ext uri="{FF2B5EF4-FFF2-40B4-BE49-F238E27FC236}">
                <a16:creationId xmlns:a16="http://schemas.microsoft.com/office/drawing/2014/main" id="{65C8EA66-79BE-B442-B48B-771B1F0C5A33}"/>
              </a:ext>
            </a:extLst>
          </p:cNvPr>
          <p:cNvSpPr>
            <a:spLocks noGrp="1"/>
          </p:cNvSpPr>
          <p:nvPr>
            <p:ph type="body" sz="quarter" idx="12" hasCustomPrompt="1"/>
          </p:nvPr>
        </p:nvSpPr>
        <p:spPr>
          <a:xfrm>
            <a:off x="476250" y="2173756"/>
            <a:ext cx="5905500" cy="4903319"/>
          </a:xfrm>
          <a:prstGeom prst="rect">
            <a:avLst/>
          </a:prstGeom>
        </p:spPr>
        <p:txBody>
          <a:bodyPr lIns="0" tIns="0" rIns="0" bIns="0" numCol="2" spcCol="252000"/>
          <a:lstStyle>
            <a:lvl1pPr marL="0" indent="0" algn="just">
              <a:lnSpc>
                <a:spcPct val="100000"/>
              </a:lnSpc>
              <a:spcBef>
                <a:spcPts val="0"/>
              </a:spcBef>
              <a:buNone/>
              <a:defRPr sz="800">
                <a:latin typeface="Gotham Office" panose="02000000000000000000" pitchFamily="2" charset="0"/>
              </a:defRPr>
            </a:lvl1pPr>
            <a:lvl2pPr marL="457200" indent="0">
              <a:buNone/>
              <a:defRPr sz="800">
                <a:latin typeface="Gotham Office" panose="02000000000000000000" pitchFamily="2" charset="0"/>
              </a:defRPr>
            </a:lvl2pPr>
            <a:lvl3pPr marL="914400" indent="0">
              <a:buNone/>
              <a:defRPr sz="800">
                <a:latin typeface="Gotham Office" panose="02000000000000000000" pitchFamily="2" charset="0"/>
              </a:defRPr>
            </a:lvl3pPr>
            <a:lvl4pPr marL="1371600" indent="0">
              <a:buNone/>
              <a:defRPr sz="800">
                <a:latin typeface="Gotham Office" panose="02000000000000000000" pitchFamily="2" charset="0"/>
              </a:defRPr>
            </a:lvl4pPr>
            <a:lvl5pPr marL="1828800" indent="0">
              <a:buNone/>
              <a:defRPr sz="800">
                <a:latin typeface="Gotham Office" panose="02000000000000000000" pitchFamily="2" charset="0"/>
              </a:defRPr>
            </a:lvl5pPr>
          </a:lstStyle>
          <a:p>
            <a:pPr lvl="0"/>
            <a:r>
              <a:rPr lang="en-GB" noProof="0"/>
              <a:t>Ici votre texte…. </a:t>
            </a:r>
          </a:p>
        </p:txBody>
      </p:sp>
      <p:sp>
        <p:nvSpPr>
          <p:cNvPr id="18" name="Espace réservé du texte 7">
            <a:extLst>
              <a:ext uri="{FF2B5EF4-FFF2-40B4-BE49-F238E27FC236}">
                <a16:creationId xmlns:a16="http://schemas.microsoft.com/office/drawing/2014/main" id="{9BF2A01F-AA7B-7C4B-AB00-46AD334B4ED0}"/>
              </a:ext>
            </a:extLst>
          </p:cNvPr>
          <p:cNvSpPr>
            <a:spLocks noGrp="1"/>
          </p:cNvSpPr>
          <p:nvPr>
            <p:ph type="body" sz="quarter" idx="13" hasCustomPrompt="1"/>
          </p:nvPr>
        </p:nvSpPr>
        <p:spPr>
          <a:xfrm>
            <a:off x="1200150" y="596900"/>
            <a:ext cx="5905500" cy="288925"/>
          </a:xfrm>
          <a:prstGeom prst="rect">
            <a:avLst/>
          </a:prstGeom>
        </p:spPr>
        <p:txBody>
          <a:bodyPr lIns="0" tIns="0" rIns="0" bIns="0"/>
          <a:lstStyle>
            <a:lvl1pPr marL="0" indent="0">
              <a:buNone/>
              <a:defRPr sz="1800" b="1" cap="all" baseline="0">
                <a:solidFill>
                  <a:srgbClr val="E84914"/>
                </a:solidFill>
                <a:latin typeface="Gotham Office" panose="02000000000000000000" pitchFamily="2" charset="0"/>
              </a:defRPr>
            </a:lvl1pPr>
            <a:lvl2pPr marL="457200" indent="0">
              <a:buNone/>
              <a:defRPr sz="1600" b="1">
                <a:latin typeface="Gotham Office" panose="02000000000000000000" pitchFamily="2" charset="0"/>
              </a:defRPr>
            </a:lvl2pPr>
            <a:lvl3pPr marL="914400" indent="0">
              <a:buNone/>
              <a:defRPr sz="1600" b="1">
                <a:latin typeface="Gotham Office" panose="02000000000000000000" pitchFamily="2" charset="0"/>
              </a:defRPr>
            </a:lvl3pPr>
            <a:lvl4pPr marL="1371600" indent="0">
              <a:buNone/>
              <a:defRPr sz="1600" b="1">
                <a:latin typeface="Gotham Office" panose="02000000000000000000" pitchFamily="2" charset="0"/>
              </a:defRPr>
            </a:lvl4pPr>
            <a:lvl5pPr marL="1828800" indent="0">
              <a:buNone/>
              <a:defRPr sz="1600" b="1">
                <a:latin typeface="Gotham Office" panose="02000000000000000000" pitchFamily="2" charset="0"/>
              </a:defRPr>
            </a:lvl5pPr>
          </a:lstStyle>
          <a:p>
            <a:pPr lvl="0"/>
            <a:r>
              <a:rPr lang="en-GB" noProof="0" dirty="0"/>
              <a:t>ICI LE TITRE</a:t>
            </a:r>
          </a:p>
        </p:txBody>
      </p:sp>
    </p:spTree>
    <p:extLst>
      <p:ext uri="{BB962C8B-B14F-4D97-AF65-F5344CB8AC3E}">
        <p14:creationId xmlns:p14="http://schemas.microsoft.com/office/powerpoint/2010/main" val="12669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337FF57D-6D3D-D846-9B75-71DB826E8229}"/>
              </a:ext>
            </a:extLst>
          </p:cNvPr>
          <p:cNvSpPr>
            <a:spLocks noGrp="1"/>
          </p:cNvSpPr>
          <p:nvPr>
            <p:ph type="body" sz="quarter" idx="13" hasCustomPrompt="1"/>
          </p:nvPr>
        </p:nvSpPr>
        <p:spPr>
          <a:xfrm>
            <a:off x="1200150" y="596900"/>
            <a:ext cx="5905500" cy="288925"/>
          </a:xfrm>
          <a:prstGeom prst="rect">
            <a:avLst/>
          </a:prstGeom>
        </p:spPr>
        <p:txBody>
          <a:bodyPr lIns="0" tIns="0" rIns="0" bIns="0"/>
          <a:lstStyle>
            <a:lvl1pPr marL="0" indent="0">
              <a:buNone/>
              <a:defRPr sz="1800" b="1" cap="all" baseline="0">
                <a:solidFill>
                  <a:srgbClr val="E84914"/>
                </a:solidFill>
                <a:latin typeface="Gotham Office" panose="02000000000000000000" pitchFamily="2" charset="0"/>
              </a:defRPr>
            </a:lvl1pPr>
            <a:lvl2pPr marL="457200" indent="0">
              <a:buNone/>
              <a:defRPr sz="1600" b="1">
                <a:latin typeface="Gotham Office" panose="02000000000000000000" pitchFamily="2" charset="0"/>
              </a:defRPr>
            </a:lvl2pPr>
            <a:lvl3pPr marL="914400" indent="0">
              <a:buNone/>
              <a:defRPr sz="1600" b="1">
                <a:latin typeface="Gotham Office" panose="02000000000000000000" pitchFamily="2" charset="0"/>
              </a:defRPr>
            </a:lvl3pPr>
            <a:lvl4pPr marL="1371600" indent="0">
              <a:buNone/>
              <a:defRPr sz="1600" b="1">
                <a:latin typeface="Gotham Office" panose="02000000000000000000" pitchFamily="2" charset="0"/>
              </a:defRPr>
            </a:lvl4pPr>
            <a:lvl5pPr marL="1828800" indent="0">
              <a:buNone/>
              <a:defRPr sz="1600" b="1">
                <a:latin typeface="Gotham Office" panose="02000000000000000000" pitchFamily="2" charset="0"/>
              </a:defRPr>
            </a:lvl5pPr>
          </a:lstStyle>
          <a:p>
            <a:pPr lvl="0"/>
            <a:r>
              <a:rPr lang="fr-FR" dirty="0"/>
              <a:t>ICI LE TITRE</a:t>
            </a:r>
          </a:p>
        </p:txBody>
      </p:sp>
    </p:spTree>
    <p:extLst>
      <p:ext uri="{BB962C8B-B14F-4D97-AF65-F5344CB8AC3E}">
        <p14:creationId xmlns:p14="http://schemas.microsoft.com/office/powerpoint/2010/main" val="3643624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2FF94E9-C59C-4C45-AA76-54D835036707}"/>
              </a:ext>
            </a:extLst>
          </p:cNvPr>
          <p:cNvPicPr>
            <a:picLocks noChangeAspect="1"/>
          </p:cNvPicPr>
          <p:nvPr userDrawn="1"/>
        </p:nvPicPr>
        <p:blipFill>
          <a:blip r:embed="rId3"/>
          <a:stretch>
            <a:fillRect/>
          </a:stretch>
        </p:blipFill>
        <p:spPr>
          <a:xfrm>
            <a:off x="476672" y="344488"/>
            <a:ext cx="5904656" cy="1171650"/>
          </a:xfrm>
          <a:prstGeom prst="rect">
            <a:avLst/>
          </a:prstGeom>
        </p:spPr>
      </p:pic>
      <p:pic>
        <p:nvPicPr>
          <p:cNvPr id="6" name="Image 5">
            <a:extLst>
              <a:ext uri="{FF2B5EF4-FFF2-40B4-BE49-F238E27FC236}">
                <a16:creationId xmlns:a16="http://schemas.microsoft.com/office/drawing/2014/main" id="{53149568-3420-5D4C-A4C3-06A9EA82A6FA}"/>
              </a:ext>
            </a:extLst>
          </p:cNvPr>
          <p:cNvPicPr>
            <a:picLocks noChangeAspect="1"/>
          </p:cNvPicPr>
          <p:nvPr userDrawn="1"/>
        </p:nvPicPr>
        <p:blipFill>
          <a:blip r:embed="rId4"/>
          <a:srcRect/>
          <a:stretch/>
        </p:blipFill>
        <p:spPr>
          <a:xfrm>
            <a:off x="475200" y="1440000"/>
            <a:ext cx="1445699" cy="2088232"/>
          </a:xfrm>
          <a:prstGeom prst="rect">
            <a:avLst/>
          </a:prstGeom>
        </p:spPr>
      </p:pic>
      <p:sp>
        <p:nvSpPr>
          <p:cNvPr id="7" name="ZoneTexte 6">
            <a:extLst>
              <a:ext uri="{FF2B5EF4-FFF2-40B4-BE49-F238E27FC236}">
                <a16:creationId xmlns:a16="http://schemas.microsoft.com/office/drawing/2014/main" id="{40837924-335B-2848-B68D-0E395347E253}"/>
              </a:ext>
            </a:extLst>
          </p:cNvPr>
          <p:cNvSpPr txBox="1"/>
          <p:nvPr userDrawn="1"/>
        </p:nvSpPr>
        <p:spPr>
          <a:xfrm>
            <a:off x="2348880" y="704528"/>
            <a:ext cx="3816424" cy="892552"/>
          </a:xfrm>
          <a:prstGeom prst="rect">
            <a:avLst/>
          </a:prstGeom>
          <a:noFill/>
        </p:spPr>
        <p:txBody>
          <a:bodyPr wrap="square" rtlCol="0">
            <a:spAutoFit/>
          </a:bodyPr>
          <a:lstStyle/>
          <a:p>
            <a:pPr algn="r"/>
            <a:r>
              <a:rPr lang="fr-FR" sz="2600" b="0" i="0" dirty="0">
                <a:solidFill>
                  <a:srgbClr val="E84914"/>
                </a:solidFill>
                <a:latin typeface="Gotham Office" panose="02000000000000000000" pitchFamily="2" charset="0"/>
              </a:rPr>
              <a:t>ECOLOGY</a:t>
            </a:r>
          </a:p>
          <a:p>
            <a:pPr algn="r"/>
            <a:r>
              <a:rPr lang="fr-FR" sz="2600" b="0" i="0" dirty="0">
                <a:solidFill>
                  <a:srgbClr val="E84914"/>
                </a:solidFill>
                <a:latin typeface="Gotham Office" panose="02000000000000000000" pitchFamily="2" charset="0"/>
              </a:rPr>
              <a:t>SERIES</a:t>
            </a:r>
          </a:p>
        </p:txBody>
      </p:sp>
    </p:spTree>
    <p:extLst>
      <p:ext uri="{BB962C8B-B14F-4D97-AF65-F5344CB8AC3E}">
        <p14:creationId xmlns:p14="http://schemas.microsoft.com/office/powerpoint/2010/main" val="413175884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E2F5B8D-A9A0-7545-97A9-A02716A5880A}"/>
              </a:ext>
            </a:extLst>
          </p:cNvPr>
          <p:cNvPicPr>
            <a:picLocks noChangeAspect="1"/>
          </p:cNvPicPr>
          <p:nvPr userDrawn="1"/>
        </p:nvPicPr>
        <p:blipFill>
          <a:blip r:embed="rId4"/>
          <a:stretch>
            <a:fillRect/>
          </a:stretch>
        </p:blipFill>
        <p:spPr>
          <a:xfrm>
            <a:off x="0" y="1"/>
            <a:ext cx="6858000" cy="9905999"/>
          </a:xfrm>
          <a:prstGeom prst="rect">
            <a:avLst/>
          </a:prstGeom>
        </p:spPr>
      </p:pic>
      <p:sp>
        <p:nvSpPr>
          <p:cNvPr id="4" name="ZoneTexte 3">
            <a:extLst>
              <a:ext uri="{FF2B5EF4-FFF2-40B4-BE49-F238E27FC236}">
                <a16:creationId xmlns:a16="http://schemas.microsoft.com/office/drawing/2014/main" id="{BB8111BE-11D4-524F-BED9-BE375EF872D5}"/>
              </a:ext>
            </a:extLst>
          </p:cNvPr>
          <p:cNvSpPr txBox="1"/>
          <p:nvPr userDrawn="1"/>
        </p:nvSpPr>
        <p:spPr>
          <a:xfrm>
            <a:off x="467138" y="347869"/>
            <a:ext cx="586409" cy="246221"/>
          </a:xfrm>
          <a:prstGeom prst="rect">
            <a:avLst/>
          </a:prstGeom>
          <a:noFill/>
        </p:spPr>
        <p:txBody>
          <a:bodyPr wrap="square" rtlCol="0">
            <a:spAutoFit/>
          </a:bodyPr>
          <a:lstStyle/>
          <a:p>
            <a:fld id="{D8A0EB05-29CB-C74B-A629-2C11DBD18DBE}" type="slidenum">
              <a:rPr lang="fr-FR" sz="1000" b="0" i="0" smtClean="0">
                <a:solidFill>
                  <a:schemeClr val="bg1"/>
                </a:solidFill>
                <a:latin typeface="Gotham Office" panose="02000000000000000000" pitchFamily="2" charset="0"/>
              </a:rPr>
              <a:t>‹#›</a:t>
            </a:fld>
            <a:endParaRPr lang="fr-FR" sz="1000" b="0" i="0" dirty="0">
              <a:solidFill>
                <a:schemeClr val="bg1"/>
              </a:solidFill>
              <a:latin typeface="Gotham Office" panose="02000000000000000000" pitchFamily="2" charset="0"/>
            </a:endParaRPr>
          </a:p>
        </p:txBody>
      </p:sp>
    </p:spTree>
    <p:extLst>
      <p:ext uri="{BB962C8B-B14F-4D97-AF65-F5344CB8AC3E}">
        <p14:creationId xmlns:p14="http://schemas.microsoft.com/office/powerpoint/2010/main" val="3736836355"/>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F41BF1EA-0DCF-3742-A94E-68C323A772A7}"/>
              </a:ext>
            </a:extLst>
          </p:cNvPr>
          <p:cNvGraphicFramePr>
            <a:graphicFrameLocks noGrp="1"/>
          </p:cNvGraphicFramePr>
          <p:nvPr>
            <p:extLst>
              <p:ext uri="{D42A27DB-BD31-4B8C-83A1-F6EECF244321}">
                <p14:modId xmlns:p14="http://schemas.microsoft.com/office/powerpoint/2010/main" val="3050908609"/>
              </p:ext>
            </p:extLst>
          </p:nvPr>
        </p:nvGraphicFramePr>
        <p:xfrm>
          <a:off x="743818" y="6691314"/>
          <a:ext cx="5325852" cy="2495758"/>
        </p:xfrm>
        <a:graphic>
          <a:graphicData uri="http://schemas.openxmlformats.org/drawingml/2006/table">
            <a:tbl>
              <a:tblPr firstRow="1" bandRow="1">
                <a:tableStyleId>{5C22544A-7EE6-4342-B048-85BDC9FD1C3A}</a:tableStyleId>
              </a:tblPr>
              <a:tblGrid>
                <a:gridCol w="194645">
                  <a:extLst>
                    <a:ext uri="{9D8B030D-6E8A-4147-A177-3AD203B41FA5}">
                      <a16:colId xmlns:a16="http://schemas.microsoft.com/office/drawing/2014/main" val="2568379537"/>
                    </a:ext>
                  </a:extLst>
                </a:gridCol>
                <a:gridCol w="4993105">
                  <a:extLst>
                    <a:ext uri="{9D8B030D-6E8A-4147-A177-3AD203B41FA5}">
                      <a16:colId xmlns:a16="http://schemas.microsoft.com/office/drawing/2014/main" val="2844589933"/>
                    </a:ext>
                  </a:extLst>
                </a:gridCol>
                <a:gridCol w="138102">
                  <a:extLst>
                    <a:ext uri="{9D8B030D-6E8A-4147-A177-3AD203B41FA5}">
                      <a16:colId xmlns:a16="http://schemas.microsoft.com/office/drawing/2014/main" val="1367598311"/>
                    </a:ext>
                  </a:extLst>
                </a:gridCol>
              </a:tblGrid>
              <a:tr h="1052548">
                <a:tc>
                  <a:txBody>
                    <a:bodyPr/>
                    <a:lstStyle/>
                    <a:p>
                      <a:pPr algn="just">
                        <a:lnSpc>
                          <a:spcPct val="120000"/>
                        </a:lnSpc>
                      </a:pPr>
                      <a:endParaRPr lang="en-GB" sz="1000" b="0" i="0" noProof="0" dirty="0">
                        <a:solidFill>
                          <a:schemeClr val="tx1"/>
                        </a:solidFill>
                        <a:latin typeface="Gotham Office" panose="02000000000000000000" pitchFamily="2" charset="0"/>
                      </a:endParaRPr>
                    </a:p>
                  </a:txBody>
                  <a:tcPr marL="0" marR="0" marT="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9F6"/>
                    </a:solidFill>
                  </a:tcPr>
                </a:tc>
                <a:tc>
                  <a:txBody>
                    <a:bodyPr/>
                    <a:lstStyle/>
                    <a:p>
                      <a:pPr algn="just">
                        <a:lnSpc>
                          <a:spcPct val="120000"/>
                        </a:lnSpc>
                      </a:pPr>
                      <a:r>
                        <a:rPr lang="fr-CH" sz="1000" b="0" i="0" noProof="0" dirty="0">
                          <a:solidFill>
                            <a:schemeClr val="tx1"/>
                          </a:solidFill>
                          <a:latin typeface="Gotham Office" panose="02000000000000000000" pitchFamily="2" charset="0"/>
                        </a:rPr>
                        <a:t>O2 &amp; Ecologie est l'un des sept thèmes principaux du fonds DECALIA </a:t>
                      </a:r>
                      <a:r>
                        <a:rPr lang="fr-CH" sz="1000" b="0" i="0" noProof="0" dirty="0" err="1">
                          <a:solidFill>
                            <a:schemeClr val="tx1"/>
                          </a:solidFill>
                          <a:latin typeface="Gotham Office" panose="02000000000000000000" pitchFamily="2" charset="0"/>
                        </a:rPr>
                        <a:t>Sustainable</a:t>
                      </a:r>
                      <a:r>
                        <a:rPr lang="fr-CH" sz="1000" b="0" i="0" noProof="0" dirty="0">
                          <a:solidFill>
                            <a:schemeClr val="tx1"/>
                          </a:solidFill>
                          <a:latin typeface="Gotham Office" panose="02000000000000000000" pitchFamily="2" charset="0"/>
                        </a:rPr>
                        <a:t> SOCIETY qui façonnera notre société de demain.</a:t>
                      </a:r>
                    </a:p>
                    <a:p>
                      <a:pPr algn="just">
                        <a:lnSpc>
                          <a:spcPct val="120000"/>
                        </a:lnSpc>
                      </a:pPr>
                      <a:endParaRPr lang="fr-CH" sz="1000" b="0" i="0" noProof="0" dirty="0">
                        <a:solidFill>
                          <a:schemeClr val="tx1"/>
                        </a:solidFill>
                        <a:latin typeface="Gotham Office" panose="02000000000000000000" pitchFamily="2" charset="0"/>
                      </a:endParaRPr>
                    </a:p>
                    <a:p>
                      <a:pPr algn="just">
                        <a:lnSpc>
                          <a:spcPct val="120000"/>
                        </a:lnSpc>
                      </a:pPr>
                      <a:r>
                        <a:rPr lang="fr-CH" sz="1000" b="0" i="0" noProof="0" dirty="0">
                          <a:solidFill>
                            <a:schemeClr val="tx1"/>
                          </a:solidFill>
                          <a:latin typeface="Gotham Office" panose="02000000000000000000" pitchFamily="2" charset="0"/>
                        </a:rPr>
                        <a:t>Il y a un énorme potentiel dans la chaîne d'approvisionnement de l’hydrogène et voici ce que vous devez savoir à ce sujet :</a:t>
                      </a:r>
                    </a:p>
                  </a:txBody>
                  <a:tcPr marL="0" marR="0" marT="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9F6"/>
                    </a:solidFill>
                  </a:tcPr>
                </a:tc>
                <a:tc>
                  <a:txBody>
                    <a:bodyPr/>
                    <a:lstStyle/>
                    <a:p>
                      <a:pPr algn="just">
                        <a:lnSpc>
                          <a:spcPct val="120000"/>
                        </a:lnSpc>
                      </a:pPr>
                      <a:endParaRPr lang="en-GB" sz="1000" b="0" i="0" noProof="0" dirty="0">
                        <a:solidFill>
                          <a:schemeClr val="tx1"/>
                        </a:solidFill>
                        <a:latin typeface="Gotham Office" panose="02000000000000000000" pitchFamily="2" charset="0"/>
                      </a:endParaRPr>
                    </a:p>
                  </a:txBody>
                  <a:tcPr marL="0" marR="0" marT="468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9F6"/>
                    </a:solidFill>
                  </a:tcPr>
                </a:tc>
                <a:extLst>
                  <a:ext uri="{0D108BD9-81ED-4DB2-BD59-A6C34878D82A}">
                    <a16:rowId xmlns:a16="http://schemas.microsoft.com/office/drawing/2014/main" val="2952292477"/>
                  </a:ext>
                </a:extLst>
              </a:tr>
              <a:tr h="1404990">
                <a:tc>
                  <a:txBody>
                    <a:bodyPr/>
                    <a:lstStyle/>
                    <a:p>
                      <a:pPr marL="350837" lvl="0" indent="-171450" algn="l" defTabSz="685800" rtl="0" eaLnBrk="1" latinLnBrk="0" hangingPunct="1">
                        <a:lnSpc>
                          <a:spcPct val="120000"/>
                        </a:lnSpc>
                        <a:spcBef>
                          <a:spcPts val="0"/>
                        </a:spcBef>
                        <a:spcAft>
                          <a:spcPts val="600"/>
                        </a:spcAft>
                        <a:buClr>
                          <a:srgbClr val="E84914"/>
                        </a:buClr>
                        <a:buFont typeface="Arial" panose="020B0604020202020204" pitchFamily="34" charset="0"/>
                        <a:buChar char="•"/>
                        <a:tabLst/>
                      </a:pPr>
                      <a:endParaRPr lang="en-GB" sz="1200" b="0" i="0" strike="noStrike" kern="1200" dirty="0">
                        <a:solidFill>
                          <a:schemeClr val="dk1"/>
                        </a:solidFill>
                        <a:effectLst/>
                        <a:latin typeface="Gotham Office" panose="02000000000000000000" pitchFamily="2" charset="0"/>
                        <a:ea typeface="+mn-ea"/>
                        <a:cs typeface="+mn-cs"/>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9F6"/>
                    </a:solidFill>
                  </a:tcPr>
                </a:tc>
                <a:tc>
                  <a:txBody>
                    <a:bodyPr/>
                    <a:lstStyle/>
                    <a:p>
                      <a:pPr marL="350837" lvl="0" indent="-171450" algn="l" defTabSz="685800" rtl="0" eaLnBrk="1" latinLnBrk="0" hangingPunct="1">
                        <a:lnSpc>
                          <a:spcPct val="120000"/>
                        </a:lnSpc>
                        <a:spcBef>
                          <a:spcPts val="0"/>
                        </a:spcBef>
                        <a:spcAft>
                          <a:spcPts val="600"/>
                        </a:spcAft>
                        <a:buClr>
                          <a:srgbClr val="E84914"/>
                        </a:buClr>
                        <a:buFont typeface="Arial" panose="020B0604020202020204" pitchFamily="34" charset="0"/>
                        <a:buChar char="•"/>
                        <a:tabLst/>
                      </a:pPr>
                      <a:r>
                        <a:rPr lang="en-GB" sz="1100" b="1" i="0" strike="noStrike" kern="1200" dirty="0">
                          <a:solidFill>
                            <a:schemeClr val="dk1"/>
                          </a:solidFill>
                          <a:effectLst/>
                          <a:latin typeface="Gotham Office" panose="02000000000000000000" pitchFamily="2" charset="0"/>
                          <a:ea typeface="+mn-ea"/>
                          <a:cs typeface="+mn-cs"/>
                        </a:rPr>
                        <a:t>        </a:t>
                      </a:r>
                      <a:r>
                        <a:rPr lang="fr-CH" sz="1100" b="1" i="0" strike="noStrike" kern="1200" dirty="0">
                          <a:solidFill>
                            <a:schemeClr val="dk1"/>
                          </a:solidFill>
                          <a:effectLst/>
                          <a:latin typeface="Gotham Office" panose="02000000000000000000" pitchFamily="2" charset="0"/>
                          <a:ea typeface="+mn-ea"/>
                          <a:cs typeface="+mn-cs"/>
                        </a:rPr>
                        <a:t>Les propriétés de l’hydrogène</a:t>
                      </a:r>
                    </a:p>
                    <a:p>
                      <a:pPr marL="350837" lvl="0" indent="-171450" algn="l" defTabSz="685800" rtl="0" eaLnBrk="1" latinLnBrk="0" hangingPunct="1">
                        <a:lnSpc>
                          <a:spcPct val="120000"/>
                        </a:lnSpc>
                        <a:spcBef>
                          <a:spcPts val="0"/>
                        </a:spcBef>
                        <a:spcAft>
                          <a:spcPts val="600"/>
                        </a:spcAft>
                        <a:buClr>
                          <a:srgbClr val="E84914"/>
                        </a:buClr>
                        <a:buFont typeface="Arial" panose="020B0604020202020204" pitchFamily="34" charset="0"/>
                        <a:buChar char="•"/>
                        <a:tabLst/>
                      </a:pPr>
                      <a:r>
                        <a:rPr lang="fr-CH" sz="1100" b="1" i="0" strike="noStrike" kern="1200" dirty="0">
                          <a:solidFill>
                            <a:schemeClr val="dk1"/>
                          </a:solidFill>
                          <a:effectLst/>
                          <a:latin typeface="Gotham Office" panose="02000000000000000000" pitchFamily="2" charset="0"/>
                          <a:ea typeface="+mn-ea"/>
                          <a:cs typeface="+mn-cs"/>
                        </a:rPr>
                        <a:t>        La place de l’hydrogène dans le secteur de l’énergie </a:t>
                      </a:r>
                    </a:p>
                    <a:p>
                      <a:pPr marL="350837" lvl="0" indent="-171450" algn="l" defTabSz="685800" rtl="0" eaLnBrk="1" latinLnBrk="0" hangingPunct="1">
                        <a:lnSpc>
                          <a:spcPct val="120000"/>
                        </a:lnSpc>
                        <a:spcBef>
                          <a:spcPts val="0"/>
                        </a:spcBef>
                        <a:spcAft>
                          <a:spcPts val="600"/>
                        </a:spcAft>
                        <a:buClr>
                          <a:srgbClr val="E84914"/>
                        </a:buClr>
                        <a:buFont typeface="Arial" panose="020B0604020202020204" pitchFamily="34" charset="0"/>
                        <a:buChar char="•"/>
                        <a:tabLst/>
                      </a:pPr>
                      <a:r>
                        <a:rPr lang="fr-CH" sz="1100" b="1" i="0" strike="noStrike" kern="1200" dirty="0">
                          <a:solidFill>
                            <a:schemeClr val="dk1"/>
                          </a:solidFill>
                          <a:effectLst/>
                          <a:latin typeface="Gotham Office" panose="02000000000000000000" pitchFamily="2" charset="0"/>
                          <a:ea typeface="+mn-ea"/>
                          <a:cs typeface="+mn-cs"/>
                        </a:rPr>
                        <a:t>        L’évolution du marché à 2050</a:t>
                      </a:r>
                    </a:p>
                    <a:p>
                      <a:pPr marL="350837" lvl="0" indent="-171450" algn="l" defTabSz="685800" rtl="0" eaLnBrk="1" latinLnBrk="0" hangingPunct="1">
                        <a:lnSpc>
                          <a:spcPct val="120000"/>
                        </a:lnSpc>
                        <a:spcBef>
                          <a:spcPts val="0"/>
                        </a:spcBef>
                        <a:spcAft>
                          <a:spcPts val="600"/>
                        </a:spcAft>
                        <a:buClr>
                          <a:srgbClr val="E84914"/>
                        </a:buClr>
                        <a:buFont typeface="Arial" panose="020B0604020202020204" pitchFamily="34" charset="0"/>
                        <a:buChar char="•"/>
                        <a:tabLst/>
                      </a:pPr>
                      <a:r>
                        <a:rPr lang="fr-CH" sz="1100" b="1" i="0" strike="noStrike" kern="1200" dirty="0">
                          <a:solidFill>
                            <a:schemeClr val="dk1"/>
                          </a:solidFill>
                          <a:effectLst/>
                          <a:latin typeface="Gotham Office" panose="02000000000000000000" pitchFamily="2" charset="0"/>
                          <a:ea typeface="+mn-ea"/>
                          <a:cs typeface="+mn-cs"/>
                        </a:rPr>
                        <a:t>        Les opportunités d’investissements</a:t>
                      </a:r>
                      <a:endParaRPr lang="en-GB" sz="1100" b="1" i="0" strike="noStrike" kern="1200" dirty="0">
                        <a:solidFill>
                          <a:schemeClr val="dk1"/>
                        </a:solidFill>
                        <a:effectLst/>
                        <a:latin typeface="Gotham Office" panose="02000000000000000000" pitchFamily="2" charset="0"/>
                        <a:ea typeface="+mn-ea"/>
                        <a:cs typeface="+mn-cs"/>
                      </a:endParaRPr>
                    </a:p>
                    <a:p>
                      <a:pPr marL="350837" lvl="0" indent="-171450" algn="l" defTabSz="685800" rtl="0" eaLnBrk="1" latinLnBrk="0" hangingPunct="1">
                        <a:lnSpc>
                          <a:spcPct val="120000"/>
                        </a:lnSpc>
                        <a:spcBef>
                          <a:spcPts val="0"/>
                        </a:spcBef>
                        <a:spcAft>
                          <a:spcPts val="600"/>
                        </a:spcAft>
                        <a:buClr>
                          <a:srgbClr val="E84914"/>
                        </a:buClr>
                        <a:buFont typeface="Arial" panose="020B0604020202020204" pitchFamily="34" charset="0"/>
                        <a:buChar char="•"/>
                        <a:tabLst/>
                      </a:pPr>
                      <a:endParaRPr lang="en-GB" sz="1100" b="1" i="0" strike="noStrike" kern="1200" dirty="0">
                        <a:solidFill>
                          <a:schemeClr val="dk1"/>
                        </a:solidFill>
                        <a:effectLst/>
                        <a:latin typeface="Gotham Office" panose="02000000000000000000" pitchFamily="2" charset="0"/>
                        <a:ea typeface="+mn-ea"/>
                        <a:cs typeface="+mn-cs"/>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9F6"/>
                    </a:solidFill>
                  </a:tcPr>
                </a:tc>
                <a:tc>
                  <a:txBody>
                    <a:bodyPr/>
                    <a:lstStyle/>
                    <a:p>
                      <a:pPr marL="179387" lvl="0" indent="0" algn="l" defTabSz="685800" rtl="0" eaLnBrk="1" latinLnBrk="0" hangingPunct="1">
                        <a:lnSpc>
                          <a:spcPct val="120000"/>
                        </a:lnSpc>
                        <a:spcBef>
                          <a:spcPts val="0"/>
                        </a:spcBef>
                        <a:spcAft>
                          <a:spcPts val="600"/>
                        </a:spcAft>
                        <a:buClr>
                          <a:srgbClr val="E84914"/>
                        </a:buClr>
                        <a:buFont typeface="Arial" panose="020B0604020202020204" pitchFamily="34" charset="0"/>
                        <a:buNone/>
                        <a:tabLst/>
                      </a:pPr>
                      <a:endParaRPr lang="en-GB" sz="1200" b="0" i="0" strike="noStrike" kern="1200" dirty="0">
                        <a:solidFill>
                          <a:schemeClr val="dk1"/>
                        </a:solidFill>
                        <a:effectLst/>
                        <a:latin typeface="Gotham Office" panose="02000000000000000000" pitchFamily="2" charset="0"/>
                        <a:ea typeface="+mn-ea"/>
                        <a:cs typeface="+mn-cs"/>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1F9F6"/>
                    </a:solidFill>
                  </a:tcPr>
                </a:tc>
                <a:extLst>
                  <a:ext uri="{0D108BD9-81ED-4DB2-BD59-A6C34878D82A}">
                    <a16:rowId xmlns:a16="http://schemas.microsoft.com/office/drawing/2014/main" val="4230948707"/>
                  </a:ext>
                </a:extLst>
              </a:tr>
            </a:tbl>
          </a:graphicData>
        </a:graphic>
      </p:graphicFrame>
      <p:pic>
        <p:nvPicPr>
          <p:cNvPr id="15" name="Picture 14">
            <a:extLst>
              <a:ext uri="{FF2B5EF4-FFF2-40B4-BE49-F238E27FC236}">
                <a16:creationId xmlns:a16="http://schemas.microsoft.com/office/drawing/2014/main" id="{730F2217-AD9A-4C50-AA36-3EC6BEC90BA6}"/>
              </a:ext>
            </a:extLst>
          </p:cNvPr>
          <p:cNvPicPr>
            <a:picLocks noChangeAspect="1"/>
          </p:cNvPicPr>
          <p:nvPr/>
        </p:nvPicPr>
        <p:blipFill>
          <a:blip r:embed="rId3"/>
          <a:stretch>
            <a:fillRect/>
          </a:stretch>
        </p:blipFill>
        <p:spPr>
          <a:xfrm>
            <a:off x="490337" y="563730"/>
            <a:ext cx="1975699" cy="400109"/>
          </a:xfrm>
          <a:prstGeom prst="rect">
            <a:avLst/>
          </a:prstGeom>
        </p:spPr>
      </p:pic>
      <p:sp>
        <p:nvSpPr>
          <p:cNvPr id="3" name="Picture Placeholder 2">
            <a:extLst>
              <a:ext uri="{FF2B5EF4-FFF2-40B4-BE49-F238E27FC236}">
                <a16:creationId xmlns:a16="http://schemas.microsoft.com/office/drawing/2014/main" id="{51632DB0-5BBA-469A-BAC3-B356BA55335F}"/>
              </a:ext>
            </a:extLst>
          </p:cNvPr>
          <p:cNvSpPr>
            <a:spLocks noGrp="1"/>
          </p:cNvSpPr>
          <p:nvPr>
            <p:ph type="pic" sz="quarter" idx="11"/>
          </p:nvPr>
        </p:nvSpPr>
        <p:spPr/>
      </p:sp>
      <p:pic>
        <p:nvPicPr>
          <p:cNvPr id="11" name="Picture 10">
            <a:extLst>
              <a:ext uri="{FF2B5EF4-FFF2-40B4-BE49-F238E27FC236}">
                <a16:creationId xmlns:a16="http://schemas.microsoft.com/office/drawing/2014/main" id="{8439768E-B747-4AC3-AB90-BB65A6D997DF}"/>
              </a:ext>
            </a:extLst>
          </p:cNvPr>
          <p:cNvPicPr>
            <a:picLocks noChangeAspect="1"/>
          </p:cNvPicPr>
          <p:nvPr/>
        </p:nvPicPr>
        <p:blipFill rotWithShape="1">
          <a:blip r:embed="rId4">
            <a:extLst>
              <a:ext uri="{28A0092B-C50C-407E-A947-70E740481C1C}">
                <a14:useLocalDpi xmlns:a14="http://schemas.microsoft.com/office/drawing/2010/main" val="0"/>
              </a:ext>
            </a:extLst>
          </a:blip>
          <a:srcRect l="17792" t="3968" r="4539" b="3264"/>
          <a:stretch/>
        </p:blipFill>
        <p:spPr>
          <a:xfrm>
            <a:off x="822325" y="1774210"/>
            <a:ext cx="5213350" cy="3070746"/>
          </a:xfrm>
          <a:prstGeom prst="rect">
            <a:avLst/>
          </a:prstGeom>
        </p:spPr>
      </p:pic>
      <p:sp>
        <p:nvSpPr>
          <p:cNvPr id="13" name="ZoneTexte 10">
            <a:extLst>
              <a:ext uri="{FF2B5EF4-FFF2-40B4-BE49-F238E27FC236}">
                <a16:creationId xmlns:a16="http://schemas.microsoft.com/office/drawing/2014/main" id="{A09223F2-E98A-463D-A75A-C6DC48750192}"/>
              </a:ext>
            </a:extLst>
          </p:cNvPr>
          <p:cNvSpPr txBox="1"/>
          <p:nvPr/>
        </p:nvSpPr>
        <p:spPr>
          <a:xfrm>
            <a:off x="864125" y="5251571"/>
            <a:ext cx="5081855" cy="677108"/>
          </a:xfrm>
          <a:prstGeom prst="rect">
            <a:avLst/>
          </a:prstGeom>
          <a:noFill/>
        </p:spPr>
        <p:txBody>
          <a:bodyPr wrap="square" lIns="0" rIns="0" rtlCol="0">
            <a:spAutoFit/>
          </a:bodyPr>
          <a:lstStyle/>
          <a:p>
            <a:pPr algn="ctr"/>
            <a:r>
              <a:rPr lang="fr-FR" sz="1900" cap="all" dirty="0">
                <a:latin typeface="Gotham Office" panose="02000000000000000000" pitchFamily="2" charset="0"/>
              </a:rPr>
              <a:t>L’</a:t>
            </a:r>
            <a:r>
              <a:rPr lang="fr-FR" sz="1900" b="1" cap="all" dirty="0">
                <a:latin typeface="Gotham Office" panose="02000000000000000000" pitchFamily="2" charset="0"/>
              </a:rPr>
              <a:t>hydrogène</a:t>
            </a:r>
            <a:r>
              <a:rPr lang="fr-FR" sz="1900" cap="all" dirty="0">
                <a:latin typeface="Gotham Office" panose="02000000000000000000" pitchFamily="2" charset="0"/>
              </a:rPr>
              <a:t> s’inscrit dans une dynamique très favorable </a:t>
            </a:r>
          </a:p>
        </p:txBody>
      </p:sp>
      <p:sp>
        <p:nvSpPr>
          <p:cNvPr id="14" name="ZoneTexte 9">
            <a:extLst>
              <a:ext uri="{FF2B5EF4-FFF2-40B4-BE49-F238E27FC236}">
                <a16:creationId xmlns:a16="http://schemas.microsoft.com/office/drawing/2014/main" id="{AD46B6BB-3978-42B8-9525-6707EA0C3C67}"/>
              </a:ext>
            </a:extLst>
          </p:cNvPr>
          <p:cNvSpPr txBox="1"/>
          <p:nvPr/>
        </p:nvSpPr>
        <p:spPr>
          <a:xfrm>
            <a:off x="720091" y="4864875"/>
            <a:ext cx="5315584" cy="400110"/>
          </a:xfrm>
          <a:prstGeom prst="rect">
            <a:avLst/>
          </a:prstGeom>
          <a:noFill/>
        </p:spPr>
        <p:txBody>
          <a:bodyPr wrap="square" lIns="0" rIns="0" rtlCol="0">
            <a:spAutoFit/>
          </a:bodyPr>
          <a:lstStyle/>
          <a:p>
            <a:pPr algn="r"/>
            <a:r>
              <a:rPr lang="en-GB" sz="1000" dirty="0" err="1">
                <a:latin typeface="Gotham Office" panose="02000000000000000000" pitchFamily="2" charset="0"/>
              </a:rPr>
              <a:t>Juin</a:t>
            </a:r>
            <a:r>
              <a:rPr lang="en-GB" sz="1000" dirty="0">
                <a:latin typeface="Gotham Office" panose="02000000000000000000" pitchFamily="2" charset="0"/>
              </a:rPr>
              <a:t> 2022</a:t>
            </a:r>
          </a:p>
          <a:p>
            <a:pPr algn="r"/>
            <a:endParaRPr lang="en-GB" sz="1000" dirty="0">
              <a:latin typeface="Gotham Office" panose="02000000000000000000" pitchFamily="2" charset="0"/>
            </a:endParaRPr>
          </a:p>
        </p:txBody>
      </p:sp>
      <p:sp>
        <p:nvSpPr>
          <p:cNvPr id="16" name="ZoneTexte 9">
            <a:extLst>
              <a:ext uri="{FF2B5EF4-FFF2-40B4-BE49-F238E27FC236}">
                <a16:creationId xmlns:a16="http://schemas.microsoft.com/office/drawing/2014/main" id="{8A955CF0-FDE8-41C5-9DE3-C4907CB42795}"/>
              </a:ext>
            </a:extLst>
          </p:cNvPr>
          <p:cNvSpPr txBox="1"/>
          <p:nvPr/>
        </p:nvSpPr>
        <p:spPr>
          <a:xfrm>
            <a:off x="743818" y="6214359"/>
            <a:ext cx="5299014" cy="415498"/>
          </a:xfrm>
          <a:prstGeom prst="rect">
            <a:avLst/>
          </a:prstGeom>
          <a:noFill/>
        </p:spPr>
        <p:txBody>
          <a:bodyPr wrap="square" lIns="0" rIns="0" rtlCol="0">
            <a:spAutoFit/>
          </a:bodyPr>
          <a:lstStyle/>
          <a:p>
            <a:pPr algn="ctr"/>
            <a:r>
              <a:rPr lang="en-GB" sz="1050" i="1" dirty="0">
                <a:latin typeface="Gotham Office" panose="02000000000000000000" pitchFamily="2" charset="0"/>
              </a:rPr>
              <a:t>Interview </a:t>
            </a:r>
            <a:r>
              <a:rPr lang="en-GB" sz="1050" i="1" dirty="0" err="1">
                <a:latin typeface="Gotham Office" panose="02000000000000000000" pitchFamily="2" charset="0"/>
              </a:rPr>
              <a:t>d’Alexander</a:t>
            </a:r>
            <a:r>
              <a:rPr lang="en-GB" sz="1050" i="1" dirty="0">
                <a:latin typeface="Gotham Office" panose="02000000000000000000" pitchFamily="2" charset="0"/>
              </a:rPr>
              <a:t> Roose, </a:t>
            </a:r>
            <a:r>
              <a:rPr lang="en-GB" sz="1050" i="1" dirty="0" err="1">
                <a:latin typeface="Gotham Office" panose="02000000000000000000" pitchFamily="2" charset="0"/>
              </a:rPr>
              <a:t>Responsable</a:t>
            </a:r>
            <a:r>
              <a:rPr lang="en-GB" sz="1050" i="1" dirty="0">
                <a:latin typeface="Gotham Office" panose="02000000000000000000" pitchFamily="2" charset="0"/>
              </a:rPr>
              <a:t> des fonds Actions </a:t>
            </a:r>
          </a:p>
          <a:p>
            <a:pPr algn="ctr"/>
            <a:r>
              <a:rPr lang="en-GB" sz="1050" i="1" dirty="0">
                <a:latin typeface="Gotham Office" panose="02000000000000000000" pitchFamily="2" charset="0"/>
              </a:rPr>
              <a:t>et co-lead PM de la </a:t>
            </a:r>
            <a:r>
              <a:rPr lang="en-GB" sz="1050" i="1" dirty="0" err="1">
                <a:latin typeface="Gotham Office" panose="02000000000000000000" pitchFamily="2" charset="0"/>
              </a:rPr>
              <a:t>stratégie</a:t>
            </a:r>
            <a:r>
              <a:rPr lang="en-GB" sz="1050" i="1" dirty="0">
                <a:latin typeface="Gotham Office" panose="02000000000000000000" pitchFamily="2" charset="0"/>
              </a:rPr>
              <a:t> DECALIA Sustainable</a:t>
            </a:r>
          </a:p>
        </p:txBody>
      </p:sp>
      <p:sp>
        <p:nvSpPr>
          <p:cNvPr id="9" name="Rectangle 8">
            <a:extLst>
              <a:ext uri="{FF2B5EF4-FFF2-40B4-BE49-F238E27FC236}">
                <a16:creationId xmlns:a16="http://schemas.microsoft.com/office/drawing/2014/main" id="{75FCE81D-0DD9-43AA-B4B6-35A891A84F79}"/>
              </a:ext>
            </a:extLst>
          </p:cNvPr>
          <p:cNvSpPr/>
          <p:nvPr/>
        </p:nvSpPr>
        <p:spPr>
          <a:xfrm>
            <a:off x="6271" y="9692555"/>
            <a:ext cx="1354446" cy="215444"/>
          </a:xfrm>
          <a:prstGeom prst="rect">
            <a:avLst/>
          </a:prstGeom>
        </p:spPr>
        <p:txBody>
          <a:bodyPr wrap="square" lIns="0" rIns="0">
            <a:spAutoFit/>
          </a:bodyPr>
          <a:lstStyle/>
          <a:p>
            <a:pPr algn="r"/>
            <a:r>
              <a:rPr lang="it-IT" sz="800" dirty="0">
                <a:latin typeface="Gotham Office" panose="02000000000000000000" pitchFamily="2" charset="0"/>
              </a:rPr>
              <a:t>MARKETING MATERIAL</a:t>
            </a:r>
          </a:p>
        </p:txBody>
      </p:sp>
    </p:spTree>
    <p:extLst>
      <p:ext uri="{BB962C8B-B14F-4D97-AF65-F5344CB8AC3E}">
        <p14:creationId xmlns:p14="http://schemas.microsoft.com/office/powerpoint/2010/main" val="325166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E6E00F2-85FA-411A-B147-89C1C3B476EE}"/>
              </a:ext>
            </a:extLst>
          </p:cNvPr>
          <p:cNvPicPr>
            <a:picLocks noChangeAspect="1"/>
          </p:cNvPicPr>
          <p:nvPr/>
        </p:nvPicPr>
        <p:blipFill rotWithShape="1">
          <a:blip r:embed="rId3"/>
          <a:srcRect l="2360" r="8754"/>
          <a:stretch/>
        </p:blipFill>
        <p:spPr>
          <a:xfrm>
            <a:off x="3539319" y="7389459"/>
            <a:ext cx="2858054" cy="1763056"/>
          </a:xfrm>
          <a:prstGeom prst="rect">
            <a:avLst/>
          </a:prstGeom>
          <a:ln>
            <a:noFill/>
          </a:ln>
        </p:spPr>
      </p:pic>
      <p:sp>
        <p:nvSpPr>
          <p:cNvPr id="15" name="TextBox 14">
            <a:extLst>
              <a:ext uri="{FF2B5EF4-FFF2-40B4-BE49-F238E27FC236}">
                <a16:creationId xmlns:a16="http://schemas.microsoft.com/office/drawing/2014/main" id="{12201F6D-18CC-41DF-BA1A-C94C6995BC78}"/>
              </a:ext>
            </a:extLst>
          </p:cNvPr>
          <p:cNvSpPr txBox="1"/>
          <p:nvPr/>
        </p:nvSpPr>
        <p:spPr>
          <a:xfrm>
            <a:off x="3466717" y="9188611"/>
            <a:ext cx="3611880" cy="184666"/>
          </a:xfrm>
          <a:prstGeom prst="rect">
            <a:avLst/>
          </a:prstGeom>
          <a:noFill/>
        </p:spPr>
        <p:txBody>
          <a:bodyPr wrap="square" rtlCol="0">
            <a:spAutoFit/>
          </a:bodyPr>
          <a:lstStyle/>
          <a:p>
            <a:r>
              <a:rPr lang="en-US" sz="600" i="1" dirty="0">
                <a:latin typeface="Gotham Office" panose="02000000000000000000" pitchFamily="2" charset="0"/>
              </a:rPr>
              <a:t>Source: “Clean Hydrogen Monitor 2020”, Hydrogen Europe</a:t>
            </a:r>
            <a:endParaRPr lang="fr-CH" sz="600" i="1" dirty="0">
              <a:latin typeface="Gotham Office" panose="02000000000000000000" pitchFamily="2" charset="0"/>
            </a:endParaRPr>
          </a:p>
        </p:txBody>
      </p:sp>
      <p:cxnSp>
        <p:nvCxnSpPr>
          <p:cNvPr id="13" name="Connecteur droit 16">
            <a:extLst>
              <a:ext uri="{FF2B5EF4-FFF2-40B4-BE49-F238E27FC236}">
                <a16:creationId xmlns:a16="http://schemas.microsoft.com/office/drawing/2014/main" id="{FE3C9D3F-7919-4986-BBA9-43411B27C339}"/>
              </a:ext>
            </a:extLst>
          </p:cNvPr>
          <p:cNvCxnSpPr/>
          <p:nvPr/>
        </p:nvCxnSpPr>
        <p:spPr>
          <a:xfrm>
            <a:off x="946932" y="1069209"/>
            <a:ext cx="5184775" cy="0"/>
          </a:xfrm>
          <a:prstGeom prst="line">
            <a:avLst/>
          </a:prstGeom>
          <a:ln w="3175">
            <a:solidFill>
              <a:srgbClr val="E84914"/>
            </a:solidFill>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217FF5A1-B473-42CD-BDB6-7AE3F8083264}"/>
              </a:ext>
            </a:extLst>
          </p:cNvPr>
          <p:cNvSpPr/>
          <p:nvPr/>
        </p:nvSpPr>
        <p:spPr>
          <a:xfrm rot="16200000">
            <a:off x="5273158" y="1530397"/>
            <a:ext cx="2770253" cy="215444"/>
          </a:xfrm>
          <a:prstGeom prst="rect">
            <a:avLst/>
          </a:prstGeom>
        </p:spPr>
        <p:txBody>
          <a:bodyPr wrap="square" lIns="0" rIns="0">
            <a:spAutoFit/>
          </a:bodyPr>
          <a:lstStyle/>
          <a:p>
            <a:pPr algn="r"/>
            <a:r>
              <a:rPr lang="en-GB" sz="800" dirty="0">
                <a:latin typeface="Gotham Office" panose="02000000000000000000" pitchFamily="2" charset="0"/>
              </a:rPr>
              <a:t>ECOLOGY SERIES | </a:t>
            </a:r>
            <a:r>
              <a:rPr lang="en-GB" sz="800" dirty="0" err="1">
                <a:latin typeface="Gotham Office" panose="02000000000000000000" pitchFamily="2" charset="0"/>
              </a:rPr>
              <a:t>Juin</a:t>
            </a:r>
            <a:r>
              <a:rPr lang="en-GB" sz="800" dirty="0">
                <a:latin typeface="Gotham Office" panose="02000000000000000000" pitchFamily="2" charset="0"/>
              </a:rPr>
              <a:t> 2022</a:t>
            </a:r>
          </a:p>
        </p:txBody>
      </p:sp>
      <p:sp>
        <p:nvSpPr>
          <p:cNvPr id="8" name="Espace réservé du texte 3">
            <a:extLst>
              <a:ext uri="{FF2B5EF4-FFF2-40B4-BE49-F238E27FC236}">
                <a16:creationId xmlns:a16="http://schemas.microsoft.com/office/drawing/2014/main" id="{2AA16BDA-1D1D-47F0-B4B5-FCE0DE7308F6}"/>
              </a:ext>
            </a:extLst>
          </p:cNvPr>
          <p:cNvSpPr txBox="1">
            <a:spLocks/>
          </p:cNvSpPr>
          <p:nvPr/>
        </p:nvSpPr>
        <p:spPr>
          <a:xfrm>
            <a:off x="476250" y="1166130"/>
            <a:ext cx="5905500" cy="8258173"/>
          </a:xfrm>
          <a:prstGeom prst="rect">
            <a:avLst/>
          </a:prstGeom>
        </p:spPr>
        <p:txBody>
          <a:bodyPr lIns="0" tIns="0" rIns="0" bIns="0" numCol="2" spcCol="252000"/>
          <a:lstStyle>
            <a:lvl1pPr marL="0" indent="0" algn="just" defTabSz="914400" rtl="0" eaLnBrk="1" latinLnBrk="0" hangingPunct="1">
              <a:lnSpc>
                <a:spcPct val="100000"/>
              </a:lnSpc>
              <a:spcBef>
                <a:spcPts val="0"/>
              </a:spcBef>
              <a:buFont typeface="Arial" panose="020B0604020202020204" pitchFamily="34" charset="0"/>
              <a:buNone/>
              <a:defRPr sz="800" kern="1200">
                <a:solidFill>
                  <a:schemeClr val="tx1"/>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r-CH" sz="900" dirty="0"/>
              <a:t>Dans cette </a:t>
            </a:r>
            <a:r>
              <a:rPr lang="fr-CH" sz="900" b="1" dirty="0"/>
              <a:t>première série sur l'écologie, l'accent est mis sur l'important potentiel inexploité de l'hydrogène</a:t>
            </a:r>
            <a:r>
              <a:rPr lang="fr-CH" sz="900" dirty="0"/>
              <a:t>. Il y a déjà plus de cinq décennies, l'hydrogène a fait les gros titres en tant que source de carburant essentielle qui a permis aux membres de l'équipage d'APOLLO d'aller sur la lune. Compte tenu de l'urgence pour l'UE de réduire sa dépendance à l'égard des approvisionnements en gaz russe et du défi générationnel que représente la décarbonisation de notre planète, </a:t>
            </a:r>
            <a:r>
              <a:rPr lang="fr-CH" sz="900" b="1" dirty="0"/>
              <a:t>des facteurs catalyseurs sont enfin en place pour favoriser l'adoption de l'hydrogène sur divers (nouveaux) marchés finaux</a:t>
            </a:r>
            <a:r>
              <a:rPr lang="fr-CH" sz="900" dirty="0"/>
              <a:t>. Par exemple, la politique REPOWER de l'UE, récemment annoncée, prévoit d'augmenter l'utilisation de l'hydrogène de plus de 20 millions de tonnes. Malgré son brillant avenir, une analyse approfondie du sous-thème de l'hydrogène (dans le cadre du thème de l'écologie globale) et de sa chaîne de valeur est nécessaire pour en tirer parti en tant qu'investisseur. Il est essentiel d'éviter les pièges et d'être sélectif, ce qui </a:t>
            </a:r>
            <a:r>
              <a:rPr lang="fr-CH" sz="900" b="1" dirty="0"/>
              <a:t>nous conduit souvent à des opportunités d'investissement qui passent inaperçues.</a:t>
            </a:r>
            <a:endParaRPr lang="fr-FR" sz="900" b="1" dirty="0"/>
          </a:p>
          <a:p>
            <a:pPr>
              <a:spcAft>
                <a:spcPts val="600"/>
              </a:spcAft>
            </a:pPr>
            <a:r>
              <a:rPr lang="fr-FR" sz="900" b="1" i="1" dirty="0">
                <a:solidFill>
                  <a:srgbClr val="E74914"/>
                </a:solidFill>
              </a:rPr>
              <a:t>En quoi l’hydrogène présente-t-elle des propriétés intéressantes sur le plan énergétique ? </a:t>
            </a:r>
            <a:endParaRPr lang="fr-CH" sz="900" b="1" i="1" dirty="0">
              <a:solidFill>
                <a:srgbClr val="E74914"/>
              </a:solidFill>
            </a:endParaRPr>
          </a:p>
          <a:p>
            <a:r>
              <a:rPr lang="fr-FR" sz="900" dirty="0"/>
              <a:t>L’hydrogène est l’élément atomique le plus léger et le plus abondant de l’univers. </a:t>
            </a:r>
            <a:r>
              <a:rPr lang="fr-FR" sz="900" b="1" dirty="0"/>
              <a:t>L’extraordinaire énergie que produit le soleil </a:t>
            </a:r>
            <a:r>
              <a:rPr lang="fr-FR" sz="900" dirty="0"/>
              <a:t>provient du processus de fusion des noyaux d’hydrogène qu’il contient. Cet exemple suffit à démontrer les propriétés de l’hydrogène sur le plan énergétique. Elles sont immenses. A masse égale, </a:t>
            </a:r>
            <a:r>
              <a:rPr lang="fr-FR" sz="900" b="1" dirty="0"/>
              <a:t>il concentre deux fois plus d’énergie que le gaz naturel et trois fois plus que le pétrole.</a:t>
            </a:r>
            <a:endParaRPr lang="fr-CH" sz="900" b="1" dirty="0"/>
          </a:p>
          <a:p>
            <a:r>
              <a:rPr lang="fr-FR" sz="900" dirty="0"/>
              <a:t>Mais le principal attrait de l’hydrogène aujourd’hui est lié à la contribution qu’on attend de lui dans le cadre </a:t>
            </a:r>
            <a:r>
              <a:rPr lang="fr-FR" sz="900" b="1" dirty="0"/>
              <a:t>de la lutte contre le réchauffement climatique</a:t>
            </a:r>
            <a:r>
              <a:rPr lang="fr-FR" sz="900" dirty="0"/>
              <a:t>. La caractéristique la plus attrayante de l’hydrogène est de ne pas dégager de gaz carbonique lorsqu’il brûle, à la différence des hydrocarbures. Pour cette raison, il est appelé à jouer </a:t>
            </a:r>
            <a:r>
              <a:rPr lang="fr-FR" sz="900" b="1" dirty="0"/>
              <a:t>un rôle capital dans la transition énergétique</a:t>
            </a:r>
            <a:r>
              <a:rPr lang="fr-FR" sz="900" dirty="0"/>
              <a:t> qui prend forme en ce moment.</a:t>
            </a:r>
            <a:endParaRPr lang="fr-CH" sz="900" dirty="0"/>
          </a:p>
          <a:p>
            <a:pPr>
              <a:spcBef>
                <a:spcPts val="600"/>
              </a:spcBef>
              <a:spcAft>
                <a:spcPts val="600"/>
              </a:spcAft>
            </a:pPr>
            <a:r>
              <a:rPr lang="fr-FR" sz="900" b="1" i="1" dirty="0">
                <a:solidFill>
                  <a:srgbClr val="E74914"/>
                </a:solidFill>
              </a:rPr>
              <a:t>Selon vous, quels facteurs favorisent aujourd’hui cette montée en puissance de l’hydrogène dans le secteur de l’énergie ?</a:t>
            </a:r>
            <a:endParaRPr lang="fr-CH" sz="900" b="1" i="1" dirty="0">
              <a:solidFill>
                <a:srgbClr val="E74914"/>
              </a:solidFill>
            </a:endParaRPr>
          </a:p>
          <a:p>
            <a:r>
              <a:rPr lang="fr-CH" sz="900" dirty="0"/>
              <a:t>Il y a plusieurs catalyseurs ou, si vous préférez, plusieurs situations d’urgence. L’hydrogène s’accompagne aujourd’hui </a:t>
            </a:r>
            <a:r>
              <a:rPr lang="fr-CH" sz="900" b="1" dirty="0"/>
              <a:t>de multiples opportunités</a:t>
            </a:r>
            <a:r>
              <a:rPr lang="fr-CH" sz="900" dirty="0"/>
              <a:t>. Il peut être employé comme carburant pour décarboner plusieurs industries lourdes, l’industrie du transport, comme mode de chauffage résidentiel ou encore comme solution pour stocker le surplus d’électricité renouvelable produit par le solaire ou l’éolien.</a:t>
            </a:r>
          </a:p>
          <a:p>
            <a:r>
              <a:rPr lang="fr-CH" sz="900" dirty="0"/>
              <a:t>Pour que ces opportunités se concrétisent, il faut cependant que l’hydrogène bénéficie </a:t>
            </a:r>
            <a:r>
              <a:rPr lang="fr-CH" sz="900" b="1" dirty="0"/>
              <a:t>d’un contexte économique et politique qui soit véritablement porteur</a:t>
            </a:r>
            <a:r>
              <a:rPr lang="fr-CH" sz="900" dirty="0"/>
              <a:t>. Or, nous nous retrouvons aujourd’hui dans ce cas de figure. L’hydrogène s’inscrit dans une dynamique très favorable. </a:t>
            </a:r>
          </a:p>
          <a:p>
            <a:r>
              <a:rPr lang="fr-CH" sz="900" dirty="0"/>
              <a:t>Sur le long terme, il y a d’abord les mesures politiques volontaristes prises récemment par l’Union européenne. </a:t>
            </a:r>
          </a:p>
          <a:p>
            <a:endParaRPr lang="fr-CH" sz="900" dirty="0"/>
          </a:p>
          <a:p>
            <a:r>
              <a:rPr lang="fr-FR" sz="900" b="1" dirty="0"/>
              <a:t>Entre le Green Deal, le Plan de relance post </a:t>
            </a:r>
            <a:r>
              <a:rPr lang="fr-FR" sz="900" b="1" dirty="0" err="1"/>
              <a:t>Covid</a:t>
            </a:r>
            <a:r>
              <a:rPr lang="fr-FR" sz="900" b="1" dirty="0"/>
              <a:t> axé sur l’urgence climatique et le récent </a:t>
            </a:r>
            <a:r>
              <a:rPr lang="fr-FR" sz="900" b="1" dirty="0" err="1"/>
              <a:t>REPower</a:t>
            </a:r>
            <a:r>
              <a:rPr lang="fr-FR" sz="900" dirty="0"/>
              <a:t>, voté pour s’extraire du carcan russe, l’Union Européenne s’est résolument engagée sur la voie d’une énergie propre et renouvelable. Quelques chiffres suffisent pour illustrer les ambitions européennes en la matière. </a:t>
            </a:r>
            <a:r>
              <a:rPr lang="fr-FR" sz="900" b="1" dirty="0"/>
              <a:t>D’ici à 2050, l’UE souhaite faire passer de 2 à 14% la part de l’hydrogène </a:t>
            </a:r>
            <a:r>
              <a:rPr lang="fr-FR" sz="900" dirty="0"/>
              <a:t>dans sa production énergétique et elle a su débloquer les budgets nécessaires pour cela. Ils prévoient en effet des allocations de </a:t>
            </a:r>
            <a:r>
              <a:rPr lang="fr-FR" sz="900" b="1" dirty="0"/>
              <a:t>180 à 470 milliards d’euros pour l’hydrogène renouvelable et de 3 à 18 milliards d’euros pour un hydrogène bas carbone</a:t>
            </a:r>
            <a:r>
              <a:rPr lang="fr-FR" sz="900" dirty="0"/>
              <a:t>.</a:t>
            </a:r>
          </a:p>
          <a:p>
            <a:endParaRPr lang="fr-FR" sz="900" dirty="0"/>
          </a:p>
          <a:p>
            <a:r>
              <a:rPr lang="fr-FR" sz="900" dirty="0"/>
              <a:t>A ces initiatives politiques de nature structurelle, sont venues se greffer en plus les répercussions profondes de la crise ukrainienne sur le secteur de l’énergie, avec un calendrier beaucoup plus serré. L’urgence pour </a:t>
            </a:r>
            <a:r>
              <a:rPr lang="fr-FR" sz="900" b="1" dirty="0"/>
              <a:t>l’Europe est de réduire au plus tôt sa dépendance énergétique par rapport à la Russie</a:t>
            </a:r>
            <a:r>
              <a:rPr lang="fr-FR" sz="900" dirty="0"/>
              <a:t>, qu’il s’agisse de gaz ou de pétrole. Certains pays se fournissent en gaz russe à hauteur de 40%. Dans ce contexte, il est clair que l’hydrogène devient une alternative particulièrement attrayante et son déploiement devrait être beaucoup plus rapide qu’on ne pouvait encore l’anticiper l’an passé.</a:t>
            </a:r>
          </a:p>
          <a:p>
            <a:endParaRPr lang="fr-FR" sz="900" dirty="0"/>
          </a:p>
          <a:p>
            <a:endParaRPr lang="fr-FR" sz="900" dirty="0"/>
          </a:p>
          <a:p>
            <a:endParaRPr lang="fr-FR" sz="900" dirty="0"/>
          </a:p>
          <a:p>
            <a:endParaRPr lang="fr-FR" sz="900" dirty="0"/>
          </a:p>
          <a:p>
            <a:endParaRPr lang="fr-FR" sz="900" dirty="0"/>
          </a:p>
          <a:p>
            <a:endParaRPr lang="fr-CH" sz="900" dirty="0"/>
          </a:p>
          <a:p>
            <a:pPr>
              <a:spcBef>
                <a:spcPts val="600"/>
              </a:spcBef>
              <a:spcAft>
                <a:spcPts val="600"/>
              </a:spcAft>
            </a:pPr>
            <a:endParaRPr lang="fr-CH" sz="900" b="1" i="1" dirty="0">
              <a:solidFill>
                <a:srgbClr val="E74914"/>
              </a:solidFill>
            </a:endParaRPr>
          </a:p>
          <a:p>
            <a:pPr>
              <a:spcBef>
                <a:spcPts val="600"/>
              </a:spcBef>
              <a:spcAft>
                <a:spcPts val="600"/>
              </a:spcAft>
            </a:pPr>
            <a:endParaRPr lang="fr-CH" sz="900" b="1" i="1" dirty="0">
              <a:solidFill>
                <a:srgbClr val="E74914"/>
              </a:solidFill>
            </a:endParaRPr>
          </a:p>
          <a:p>
            <a:pPr>
              <a:spcBef>
                <a:spcPts val="600"/>
              </a:spcBef>
              <a:spcAft>
                <a:spcPts val="600"/>
              </a:spcAft>
            </a:pPr>
            <a:endParaRPr lang="fr-CH" sz="900" b="1" i="1" dirty="0">
              <a:solidFill>
                <a:srgbClr val="E74914"/>
              </a:solidFill>
            </a:endParaRPr>
          </a:p>
          <a:p>
            <a:pPr>
              <a:spcBef>
                <a:spcPts val="600"/>
              </a:spcBef>
              <a:spcAft>
                <a:spcPts val="600"/>
              </a:spcAft>
            </a:pPr>
            <a:endParaRPr lang="fr-CH" sz="900" b="1" i="1" dirty="0">
              <a:solidFill>
                <a:srgbClr val="E74914"/>
              </a:solidFill>
            </a:endParaRPr>
          </a:p>
          <a:p>
            <a:pPr>
              <a:spcBef>
                <a:spcPts val="600"/>
              </a:spcBef>
              <a:spcAft>
                <a:spcPts val="600"/>
              </a:spcAft>
            </a:pPr>
            <a:br>
              <a:rPr lang="fr-CH" sz="900" b="1" i="1" dirty="0">
                <a:solidFill>
                  <a:srgbClr val="E74914"/>
                </a:solidFill>
              </a:rPr>
            </a:br>
            <a:endParaRPr lang="fr-CH" sz="900" dirty="0"/>
          </a:p>
        </p:txBody>
      </p:sp>
      <p:sp>
        <p:nvSpPr>
          <p:cNvPr id="12" name="Espace réservé du texte 4">
            <a:extLst>
              <a:ext uri="{FF2B5EF4-FFF2-40B4-BE49-F238E27FC236}">
                <a16:creationId xmlns:a16="http://schemas.microsoft.com/office/drawing/2014/main" id="{8B241E8C-8095-4E76-B5F0-6210B6BFA471}"/>
              </a:ext>
            </a:extLst>
          </p:cNvPr>
          <p:cNvSpPr txBox="1">
            <a:spLocks/>
          </p:cNvSpPr>
          <p:nvPr/>
        </p:nvSpPr>
        <p:spPr>
          <a:xfrm>
            <a:off x="1045564" y="455884"/>
            <a:ext cx="5551756" cy="619757"/>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b="1" kern="1200" cap="all" baseline="0">
                <a:solidFill>
                  <a:srgbClr val="E84914"/>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600" dirty="0"/>
          </a:p>
          <a:p>
            <a:pPr>
              <a:spcBef>
                <a:spcPts val="0"/>
              </a:spcBef>
            </a:pPr>
            <a:r>
              <a:rPr lang="fr-FR" sz="1600" dirty="0">
                <a:solidFill>
                  <a:schemeClr val="tx1"/>
                </a:solidFill>
              </a:rPr>
              <a:t>L’énorme potentiel de la chaîne logistique de l’hydrogène</a:t>
            </a:r>
            <a:endParaRPr lang="en-GB" sz="1600" dirty="0">
              <a:solidFill>
                <a:schemeClr val="tx1"/>
              </a:solidFill>
            </a:endParaRPr>
          </a:p>
        </p:txBody>
      </p:sp>
      <p:sp>
        <p:nvSpPr>
          <p:cNvPr id="9" name="Rectangle 8">
            <a:extLst>
              <a:ext uri="{FF2B5EF4-FFF2-40B4-BE49-F238E27FC236}">
                <a16:creationId xmlns:a16="http://schemas.microsoft.com/office/drawing/2014/main" id="{F9F7858C-7E3B-49E6-9781-74CFB19C96B9}"/>
              </a:ext>
            </a:extLst>
          </p:cNvPr>
          <p:cNvSpPr/>
          <p:nvPr/>
        </p:nvSpPr>
        <p:spPr>
          <a:xfrm>
            <a:off x="6271" y="9692555"/>
            <a:ext cx="1354446" cy="215444"/>
          </a:xfrm>
          <a:prstGeom prst="rect">
            <a:avLst/>
          </a:prstGeom>
        </p:spPr>
        <p:txBody>
          <a:bodyPr wrap="square" lIns="0" rIns="0">
            <a:spAutoFit/>
          </a:bodyPr>
          <a:lstStyle/>
          <a:p>
            <a:pPr algn="r"/>
            <a:r>
              <a:rPr lang="it-IT" sz="800" dirty="0">
                <a:latin typeface="Gotham Office" panose="02000000000000000000" pitchFamily="2" charset="0"/>
              </a:rPr>
              <a:t>MARKETING MATERIAL</a:t>
            </a:r>
          </a:p>
        </p:txBody>
      </p:sp>
    </p:spTree>
    <p:extLst>
      <p:ext uri="{BB962C8B-B14F-4D97-AF65-F5344CB8AC3E}">
        <p14:creationId xmlns:p14="http://schemas.microsoft.com/office/powerpoint/2010/main" val="153714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16">
            <a:extLst>
              <a:ext uri="{FF2B5EF4-FFF2-40B4-BE49-F238E27FC236}">
                <a16:creationId xmlns:a16="http://schemas.microsoft.com/office/drawing/2014/main" id="{30F553C8-85E7-4F57-8855-3FF2A59A9CDD}"/>
              </a:ext>
            </a:extLst>
          </p:cNvPr>
          <p:cNvCxnSpPr/>
          <p:nvPr/>
        </p:nvCxnSpPr>
        <p:spPr>
          <a:xfrm>
            <a:off x="946932" y="1069209"/>
            <a:ext cx="5184775" cy="0"/>
          </a:xfrm>
          <a:prstGeom prst="line">
            <a:avLst/>
          </a:prstGeom>
          <a:ln w="3175">
            <a:solidFill>
              <a:srgbClr val="E84914"/>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191AB925-5A1F-4367-85F7-10CA70A00796}"/>
              </a:ext>
            </a:extLst>
          </p:cNvPr>
          <p:cNvSpPr/>
          <p:nvPr/>
        </p:nvSpPr>
        <p:spPr>
          <a:xfrm rot="16200000">
            <a:off x="5273158" y="1530397"/>
            <a:ext cx="2770253" cy="215444"/>
          </a:xfrm>
          <a:prstGeom prst="rect">
            <a:avLst/>
          </a:prstGeom>
        </p:spPr>
        <p:txBody>
          <a:bodyPr wrap="square" lIns="0" rIns="0">
            <a:spAutoFit/>
          </a:bodyPr>
          <a:lstStyle/>
          <a:p>
            <a:pPr algn="r"/>
            <a:r>
              <a:rPr lang="en-GB" sz="800" dirty="0">
                <a:latin typeface="Gotham Office" panose="02000000000000000000" pitchFamily="2" charset="0"/>
              </a:rPr>
              <a:t>ECOLOGY SERIES | </a:t>
            </a:r>
            <a:r>
              <a:rPr lang="en-GB" sz="800" dirty="0" err="1">
                <a:latin typeface="Gotham Office" panose="02000000000000000000" pitchFamily="2" charset="0"/>
              </a:rPr>
              <a:t>Juin</a:t>
            </a:r>
            <a:r>
              <a:rPr lang="en-GB" sz="800" dirty="0">
                <a:latin typeface="Gotham Office" panose="02000000000000000000" pitchFamily="2" charset="0"/>
              </a:rPr>
              <a:t> 2022</a:t>
            </a:r>
          </a:p>
        </p:txBody>
      </p:sp>
      <p:sp>
        <p:nvSpPr>
          <p:cNvPr id="10" name="Espace réservé du texte 3">
            <a:extLst>
              <a:ext uri="{FF2B5EF4-FFF2-40B4-BE49-F238E27FC236}">
                <a16:creationId xmlns:a16="http://schemas.microsoft.com/office/drawing/2014/main" id="{291CE8D3-3460-469A-9B7C-09FC8095A23D}"/>
              </a:ext>
            </a:extLst>
          </p:cNvPr>
          <p:cNvSpPr txBox="1">
            <a:spLocks/>
          </p:cNvSpPr>
          <p:nvPr/>
        </p:nvSpPr>
        <p:spPr>
          <a:xfrm>
            <a:off x="476250" y="1195104"/>
            <a:ext cx="5905500" cy="8520841"/>
          </a:xfrm>
          <a:prstGeom prst="rect">
            <a:avLst/>
          </a:prstGeom>
        </p:spPr>
        <p:txBody>
          <a:bodyPr lIns="0" tIns="0" rIns="0" bIns="0" numCol="2" spcCol="252000"/>
          <a:lstStyle>
            <a:lvl1pPr marL="0" indent="0" algn="just" defTabSz="914400" rtl="0" eaLnBrk="1" latinLnBrk="0" hangingPunct="1">
              <a:lnSpc>
                <a:spcPct val="100000"/>
              </a:lnSpc>
              <a:spcBef>
                <a:spcPts val="0"/>
              </a:spcBef>
              <a:buFont typeface="Arial" panose="020B0604020202020204" pitchFamily="34" charset="0"/>
              <a:buNone/>
              <a:defRPr sz="800" kern="1200">
                <a:solidFill>
                  <a:schemeClr val="tx1"/>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fr-CH" sz="900" b="1" i="1" dirty="0">
                <a:solidFill>
                  <a:srgbClr val="E74914"/>
                </a:solidFill>
              </a:rPr>
              <a:t>Que représente  aujourd’hui la part de l’hydrogène dans le marché mondial de l’énergie ?</a:t>
            </a:r>
            <a:r>
              <a:rPr lang="fr-CH" sz="900" b="1" dirty="0"/>
              <a:t> </a:t>
            </a:r>
            <a:endParaRPr lang="fr-CH" sz="900" dirty="0"/>
          </a:p>
          <a:p>
            <a:pPr>
              <a:spcAft>
                <a:spcPts val="600"/>
              </a:spcAft>
            </a:pPr>
            <a:r>
              <a:rPr lang="en-US" sz="900" dirty="0"/>
              <a:t>À</a:t>
            </a:r>
            <a:r>
              <a:rPr lang="fr-CH" sz="900" dirty="0"/>
              <a:t> ce jour, l’hydrogène n’occupe qu’une place assez marginale. Pour reprendre les données compilées par l’Agence Internationale de l’Energie</a:t>
            </a:r>
            <a:r>
              <a:rPr lang="fr-CH" sz="900" b="1" dirty="0"/>
              <a:t>, la demande pour de l’hydrogène à l’échelle mondiale ne s’élevait en 2020 qu’à environ 90 millions de tonnes</a:t>
            </a:r>
            <a:r>
              <a:rPr lang="fr-CH" sz="900" dirty="0"/>
              <a:t>. Cette masse représente à  peine 2% de toute l’énergie que la planète consomme en une année.</a:t>
            </a:r>
          </a:p>
          <a:p>
            <a:pPr>
              <a:spcAft>
                <a:spcPts val="600"/>
              </a:spcAft>
            </a:pPr>
            <a:r>
              <a:rPr lang="fr-CH" sz="900" b="1" i="1" dirty="0">
                <a:solidFill>
                  <a:srgbClr val="E74914"/>
                </a:solidFill>
              </a:rPr>
              <a:t>Comment l’hydrogène est-il utilisé aujourd’hui ?</a:t>
            </a:r>
          </a:p>
          <a:p>
            <a:pPr>
              <a:spcAft>
                <a:spcPts val="600"/>
              </a:spcAft>
            </a:pPr>
            <a:r>
              <a:rPr lang="fr-CH" sz="900" dirty="0"/>
              <a:t>Principalement dans la chimie, l’industrie pétrolière et, à un degré moindre, la sidérurgie. Ce sont ses principaux utilisateurs. À elle seule, </a:t>
            </a:r>
            <a:r>
              <a:rPr lang="fr-CH" sz="900" b="1" dirty="0"/>
              <a:t>la chimie en utilise 50 millions de tonnes, pour fabriquer de l’ammoniac et du méthanol</a:t>
            </a:r>
            <a:r>
              <a:rPr lang="fr-CH" sz="900" dirty="0"/>
              <a:t>. Dans l’industrie pétrolière, il sert à éliminer le soufre dans le raffinage des carburants. Et dans la sidérurgie, sa capacité de combustion à très haute température lui vaut le rôle d’agent réducteur dans la transformation du minerai de fer en acier pur.</a:t>
            </a:r>
          </a:p>
          <a:p>
            <a:pPr>
              <a:spcAft>
                <a:spcPts val="600"/>
              </a:spcAft>
            </a:pPr>
            <a:r>
              <a:rPr lang="fr-CH" sz="900" b="1" i="1" dirty="0">
                <a:solidFill>
                  <a:srgbClr val="E74914"/>
                </a:solidFill>
              </a:rPr>
              <a:t>Comment voyez-vous évoluer le marché de l’hydrogène à horizon 2050 ? </a:t>
            </a:r>
          </a:p>
          <a:p>
            <a:pPr>
              <a:spcAft>
                <a:spcPts val="600"/>
              </a:spcAft>
            </a:pPr>
            <a:r>
              <a:rPr lang="fr-FR" sz="900" dirty="0"/>
              <a:t>Au cours des deux à trois décennies, l’hydrogène va voir son usage se répandre dans </a:t>
            </a:r>
            <a:r>
              <a:rPr lang="fr-FR" sz="900" b="1" dirty="0"/>
              <a:t>des proportions d’autant plus significatives</a:t>
            </a:r>
            <a:r>
              <a:rPr lang="fr-FR" sz="900" dirty="0"/>
              <a:t> que de multiples paramètres concourent à son adoption.</a:t>
            </a:r>
            <a:r>
              <a:rPr lang="fr-CH" sz="900" dirty="0"/>
              <a:t> </a:t>
            </a:r>
            <a:r>
              <a:rPr lang="fr-FR" sz="900" dirty="0"/>
              <a:t>Nous avons vu par exemple que l’Europe veut élever de 2 à 14% la part de l’hydrogène dans sa production énergétique. Le Conseil de l’Hydrogène, en partenariat avec McKinsey, a publié voilà peu un rapport qui trace différentes perspectives pour ce secteur. </a:t>
            </a:r>
            <a:endParaRPr lang="fr-CH" sz="900" dirty="0"/>
          </a:p>
          <a:p>
            <a:pPr>
              <a:spcAft>
                <a:spcPts val="600"/>
              </a:spcAft>
            </a:pPr>
            <a:r>
              <a:rPr lang="fr-FR" sz="900" dirty="0"/>
              <a:t>D’après les conclusions de ce rapport, l’hydrogène </a:t>
            </a:r>
            <a:r>
              <a:rPr lang="fr-FR" sz="900" b="1" dirty="0"/>
              <a:t>pourrait couvrir un cinquième des besoins globaux en énergie qui se profilent à horizon 2050</a:t>
            </a:r>
            <a:r>
              <a:rPr lang="fr-FR" sz="900" dirty="0"/>
              <a:t>. Si l’on s’en tient à ce scénario, il contribuerait alors à hauteur de 20% à la diminution requise pour limiter le réchauffement climatique à 2° Celsius. La taille de son marché pourrait </a:t>
            </a:r>
            <a:r>
              <a:rPr lang="fr-FR" sz="900" b="1" dirty="0"/>
              <a:t>approcher les 2'500 milliards de dollars et ce sont près de 30 millions d’emplois qui pourraient être créés pour accompagner son développement</a:t>
            </a:r>
            <a:r>
              <a:rPr lang="fr-FR" sz="900" dirty="0"/>
              <a:t>.</a:t>
            </a:r>
            <a:endParaRPr lang="fr-CH" sz="900" dirty="0"/>
          </a:p>
          <a:p>
            <a:pPr>
              <a:spcAft>
                <a:spcPts val="600"/>
              </a:spcAft>
            </a:pPr>
            <a:r>
              <a:rPr lang="fr-CH" sz="900" b="1" i="1" dirty="0">
                <a:solidFill>
                  <a:srgbClr val="E74914"/>
                </a:solidFill>
              </a:rPr>
              <a:t>Quels sont les freins qui limitent encore aujourd’hui une adoption massive de l’hydrogène ? </a:t>
            </a:r>
          </a:p>
          <a:p>
            <a:r>
              <a:rPr lang="fr-FR" sz="900" dirty="0"/>
              <a:t>L’hydrogène a des qualités indéniables, mais il présente aussi de </a:t>
            </a:r>
            <a:r>
              <a:rPr lang="fr-FR" sz="900" b="1" dirty="0"/>
              <a:t>nombreux inconvénients</a:t>
            </a:r>
            <a:r>
              <a:rPr lang="fr-FR" sz="900" dirty="0"/>
              <a:t>. La production a une haute intensité énergétique, sa distribution est pour le moins complexe et son coût d’adoption est donc assez dissuasif.</a:t>
            </a:r>
          </a:p>
          <a:p>
            <a:endParaRPr lang="fr-FR" sz="900" dirty="0"/>
          </a:p>
          <a:p>
            <a:endParaRPr lang="fr-FR" sz="900" dirty="0"/>
          </a:p>
          <a:p>
            <a:endParaRPr lang="fr-FR" sz="900" dirty="0"/>
          </a:p>
          <a:p>
            <a:endParaRPr lang="fr-FR" sz="900" dirty="0"/>
          </a:p>
          <a:p>
            <a:endParaRPr lang="fr-FR" sz="900" dirty="0"/>
          </a:p>
          <a:p>
            <a:endParaRPr lang="fr-FR" sz="900" dirty="0"/>
          </a:p>
          <a:p>
            <a:endParaRPr lang="fr-FR" sz="900" dirty="0"/>
          </a:p>
          <a:p>
            <a:endParaRPr lang="fr-FR" sz="900" dirty="0"/>
          </a:p>
          <a:p>
            <a:endParaRPr lang="fr-FR" sz="900" dirty="0"/>
          </a:p>
          <a:p>
            <a:r>
              <a:rPr lang="fr-FR" sz="900" dirty="0"/>
              <a:t>Pour ce qui relève de sa production, les complications résident dans le fait que l’hydrogène </a:t>
            </a:r>
            <a:r>
              <a:rPr lang="fr-FR" sz="900" b="1" dirty="0"/>
              <a:t>n’existe pas à l’état naturel et qu’il faut donc l’extraire de sa formation atomique</a:t>
            </a:r>
            <a:r>
              <a:rPr lang="fr-FR" sz="900" dirty="0"/>
              <a:t>. À ce jour, 96% de l'hydrogène est produit à partir de combustibles fossiles. </a:t>
            </a:r>
          </a:p>
          <a:p>
            <a:r>
              <a:rPr lang="fr-FR" sz="900" dirty="0"/>
              <a:t>C’est ce qu’on appelle l’hydrogène gris. Son prix est plutôt compétitif </a:t>
            </a:r>
            <a:r>
              <a:rPr lang="fr-FR" sz="900" b="1" dirty="0"/>
              <a:t>mais il a le défaut de rejeter beaucoup de gaz carbonique durant le processus de production</a:t>
            </a:r>
            <a:r>
              <a:rPr lang="fr-FR" sz="900" dirty="0"/>
              <a:t>. </a:t>
            </a:r>
          </a:p>
          <a:p>
            <a:endParaRPr lang="fr-FR" dirty="0"/>
          </a:p>
          <a:p>
            <a:r>
              <a:rPr lang="fr-FR" sz="900" dirty="0"/>
              <a:t>Pour obtenir un kilogramme d’hydrogène de cette façon, il faut se résoudre à dégager dix fois plus de CO2. Idéalement, il vaut mieux </a:t>
            </a:r>
            <a:r>
              <a:rPr lang="fr-FR" sz="900" b="1" dirty="0"/>
              <a:t>privilégier la production d’hydrogène vert en ayant recours </a:t>
            </a:r>
            <a:r>
              <a:rPr lang="fr-CH" sz="900" b="1" dirty="0"/>
              <a:t>à l’électrolyse de l’eau ou à la thermolyse de la biomasse, avec de l’énergie renouvelable comme source de courant.</a:t>
            </a:r>
            <a:endParaRPr lang="fr-CH" sz="900" dirty="0"/>
          </a:p>
          <a:p>
            <a:r>
              <a:rPr lang="fr-CH" sz="900" dirty="0"/>
              <a:t>Il coûte bien évidemment plus cher à produire mais, avec la flambée des cours du gaz</a:t>
            </a:r>
            <a:r>
              <a:rPr lang="fr-CH" sz="900" b="1" dirty="0"/>
              <a:t>, il commence à devenir concurrentiel.</a:t>
            </a:r>
          </a:p>
          <a:p>
            <a:r>
              <a:rPr lang="fr-CH" sz="900" dirty="0"/>
              <a:t>L’autre inconvénient majeur de l’hydrogène porte sur des aspects logistiques et notamment sur celui de sa distribution</a:t>
            </a:r>
            <a:r>
              <a:rPr lang="fr-FR" sz="900" dirty="0"/>
              <a:t>. </a:t>
            </a:r>
            <a:r>
              <a:rPr lang="fr-FR" sz="900" b="1" dirty="0"/>
              <a:t>Pour le transporter, il faut d’abord le liquéfier à des températures très basses, de l’ordre de 250°, proches du zéro absolu</a:t>
            </a:r>
            <a:r>
              <a:rPr lang="fr-FR" sz="900" dirty="0"/>
              <a:t>, </a:t>
            </a:r>
            <a:r>
              <a:rPr lang="fr-CH" sz="900" dirty="0"/>
              <a:t>et le réseau logistique nécessaire à son acheminement doit donc répondre à des configurations techniques très exigeantes, avec un impact fort sur le prix de revient.</a:t>
            </a:r>
          </a:p>
          <a:p>
            <a:pPr>
              <a:spcBef>
                <a:spcPts val="600"/>
              </a:spcBef>
              <a:spcAft>
                <a:spcPts val="600"/>
              </a:spcAft>
            </a:pPr>
            <a:r>
              <a:rPr lang="fr-CH" sz="900" b="1" i="1" dirty="0">
                <a:solidFill>
                  <a:srgbClr val="E74914"/>
                </a:solidFill>
              </a:rPr>
              <a:t>D’un point de vue d’investisseur, où voyez-vous apparaitre les opportunités les plus attrayantes ?</a:t>
            </a:r>
          </a:p>
          <a:p>
            <a:r>
              <a:rPr lang="fr-CH" sz="900" dirty="0"/>
              <a:t>Il y a clairement de </a:t>
            </a:r>
            <a:r>
              <a:rPr lang="fr-CH" sz="900" b="1" dirty="0"/>
              <a:t>très belles opportunités </a:t>
            </a:r>
            <a:r>
              <a:rPr lang="fr-CH" sz="900" dirty="0"/>
              <a:t>qui se présentent, mais il faut savoir où mettre les pieds car les pièges, ou les fausses pistes, ne manquent pas.</a:t>
            </a:r>
          </a:p>
          <a:p>
            <a:endParaRPr lang="en-GB" sz="600" dirty="0"/>
          </a:p>
          <a:p>
            <a:r>
              <a:rPr lang="en-GB" sz="900" dirty="0"/>
              <a:t>L</a:t>
            </a:r>
            <a:r>
              <a:rPr lang="fr-CH" sz="900" dirty="0" err="1"/>
              <a:t>orsqu’on</a:t>
            </a:r>
            <a:r>
              <a:rPr lang="fr-CH" sz="900" dirty="0"/>
              <a:t> aborde le thème de l’hydrogène, on pense forcément aux domaines </a:t>
            </a:r>
            <a:r>
              <a:rPr lang="fr-FR" sz="900" dirty="0"/>
              <a:t>des transports, de la construction des capacités d’électrolyse et du chauffage ou encore des combustibles industriels. </a:t>
            </a:r>
            <a:r>
              <a:rPr lang="fr-FR" sz="900" b="1" dirty="0"/>
              <a:t>Le Conseil de l’Hydrogène voit 10 à 15 millions de voitures propulsés par des moteurs à hydrogène </a:t>
            </a:r>
            <a:r>
              <a:rPr lang="fr-FR" sz="900" dirty="0"/>
              <a:t>déferler sur les routes d’ici 2030. Ce sont des projections qui suscitent forcément de l’intérêt.</a:t>
            </a:r>
          </a:p>
          <a:p>
            <a:endParaRPr lang="fr-CH" sz="500" dirty="0"/>
          </a:p>
          <a:p>
            <a:r>
              <a:rPr lang="fr-FR" sz="900" dirty="0"/>
              <a:t>Pourtant, il me semble qu’en ce moment les meilleures opportunités se situent ailleurs. C’est ce qui ressort en tout cas d’une analyse approfondie des chaînes de valeur. A mon sens, la façon la plus intelligente de capitaliser aujourd’hui sur l’hydrogène est </a:t>
            </a:r>
            <a:r>
              <a:rPr lang="fr-FR" sz="900" b="1" dirty="0"/>
              <a:t>de se positionner sur les producteurs d’ammoniac et les producteurs de gaz industriels qui contrôlent la chaine logistique</a:t>
            </a:r>
            <a:r>
              <a:rPr lang="fr-FR" sz="900" dirty="0"/>
              <a:t>. </a:t>
            </a:r>
            <a:endParaRPr lang="fr-CH" sz="900" dirty="0"/>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endParaRPr lang="en-US" dirty="0"/>
          </a:p>
        </p:txBody>
      </p:sp>
      <p:sp>
        <p:nvSpPr>
          <p:cNvPr id="12" name="Espace réservé du texte 4">
            <a:extLst>
              <a:ext uri="{FF2B5EF4-FFF2-40B4-BE49-F238E27FC236}">
                <a16:creationId xmlns:a16="http://schemas.microsoft.com/office/drawing/2014/main" id="{8B6C6079-CC5B-4E2C-901D-03D4A225A5F7}"/>
              </a:ext>
            </a:extLst>
          </p:cNvPr>
          <p:cNvSpPr txBox="1">
            <a:spLocks/>
          </p:cNvSpPr>
          <p:nvPr/>
        </p:nvSpPr>
        <p:spPr>
          <a:xfrm>
            <a:off x="1045560" y="455884"/>
            <a:ext cx="5456506" cy="619757"/>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b="1" kern="1200" cap="all" baseline="0">
                <a:solidFill>
                  <a:srgbClr val="E84914"/>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600" dirty="0"/>
          </a:p>
          <a:p>
            <a:pPr>
              <a:spcBef>
                <a:spcPts val="0"/>
              </a:spcBef>
            </a:pPr>
            <a:r>
              <a:rPr lang="fr-FR" sz="1600" dirty="0">
                <a:solidFill>
                  <a:schemeClr val="tx1"/>
                </a:solidFill>
              </a:rPr>
              <a:t>L’énorme potentiel de la chaîne logistique de l’hydrogène</a:t>
            </a:r>
            <a:endParaRPr lang="en-GB" sz="1600" dirty="0">
              <a:solidFill>
                <a:schemeClr val="tx1"/>
              </a:solidFill>
            </a:endParaRPr>
          </a:p>
        </p:txBody>
      </p:sp>
      <p:sp>
        <p:nvSpPr>
          <p:cNvPr id="7" name="Rectangle 6">
            <a:extLst>
              <a:ext uri="{FF2B5EF4-FFF2-40B4-BE49-F238E27FC236}">
                <a16:creationId xmlns:a16="http://schemas.microsoft.com/office/drawing/2014/main" id="{7EE99C55-03FF-48C9-A0AF-C6F736139179}"/>
              </a:ext>
            </a:extLst>
          </p:cNvPr>
          <p:cNvSpPr/>
          <p:nvPr/>
        </p:nvSpPr>
        <p:spPr>
          <a:xfrm>
            <a:off x="6271" y="9692555"/>
            <a:ext cx="1354446" cy="215444"/>
          </a:xfrm>
          <a:prstGeom prst="rect">
            <a:avLst/>
          </a:prstGeom>
        </p:spPr>
        <p:txBody>
          <a:bodyPr wrap="square" lIns="0" rIns="0">
            <a:spAutoFit/>
          </a:bodyPr>
          <a:lstStyle/>
          <a:p>
            <a:pPr algn="r"/>
            <a:r>
              <a:rPr lang="it-IT" sz="800" dirty="0">
                <a:latin typeface="Gotham Office" panose="02000000000000000000" pitchFamily="2" charset="0"/>
              </a:rPr>
              <a:t>MARKETING MATERIAL</a:t>
            </a:r>
          </a:p>
        </p:txBody>
      </p:sp>
    </p:spTree>
    <p:extLst>
      <p:ext uri="{BB962C8B-B14F-4D97-AF65-F5344CB8AC3E}">
        <p14:creationId xmlns:p14="http://schemas.microsoft.com/office/powerpoint/2010/main" val="299435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6">
            <a:extLst>
              <a:ext uri="{FF2B5EF4-FFF2-40B4-BE49-F238E27FC236}">
                <a16:creationId xmlns:a16="http://schemas.microsoft.com/office/drawing/2014/main" id="{2EDBBE6D-0772-47B4-87DB-53D0B865DAE2}"/>
              </a:ext>
            </a:extLst>
          </p:cNvPr>
          <p:cNvCxnSpPr/>
          <p:nvPr/>
        </p:nvCxnSpPr>
        <p:spPr>
          <a:xfrm>
            <a:off x="946932" y="1069209"/>
            <a:ext cx="5184775" cy="0"/>
          </a:xfrm>
          <a:prstGeom prst="line">
            <a:avLst/>
          </a:prstGeom>
          <a:ln w="3175">
            <a:solidFill>
              <a:srgbClr val="E84914"/>
            </a:solidFill>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id="{81222CEF-E04C-4B52-B9E0-8058ED1E08CF}"/>
              </a:ext>
            </a:extLst>
          </p:cNvPr>
          <p:cNvSpPr/>
          <p:nvPr/>
        </p:nvSpPr>
        <p:spPr>
          <a:xfrm rot="16200000">
            <a:off x="5273158" y="1530397"/>
            <a:ext cx="2770253" cy="215444"/>
          </a:xfrm>
          <a:prstGeom prst="rect">
            <a:avLst/>
          </a:prstGeom>
        </p:spPr>
        <p:txBody>
          <a:bodyPr wrap="square" lIns="0" rIns="0">
            <a:spAutoFit/>
          </a:bodyPr>
          <a:lstStyle/>
          <a:p>
            <a:pPr algn="r"/>
            <a:r>
              <a:rPr lang="en-GB" sz="800" dirty="0">
                <a:latin typeface="Gotham Office" panose="02000000000000000000" pitchFamily="2" charset="0"/>
              </a:rPr>
              <a:t>ECOLOGY SERIES | </a:t>
            </a:r>
            <a:r>
              <a:rPr lang="en-GB" sz="800" dirty="0" err="1">
                <a:latin typeface="Gotham Office" panose="02000000000000000000" pitchFamily="2" charset="0"/>
              </a:rPr>
              <a:t>Juin</a:t>
            </a:r>
            <a:r>
              <a:rPr lang="en-GB" sz="800" dirty="0">
                <a:latin typeface="Gotham Office" panose="02000000000000000000" pitchFamily="2" charset="0"/>
              </a:rPr>
              <a:t> 2022</a:t>
            </a:r>
          </a:p>
        </p:txBody>
      </p:sp>
      <p:sp>
        <p:nvSpPr>
          <p:cNvPr id="18" name="Espace réservé du texte 4">
            <a:extLst>
              <a:ext uri="{FF2B5EF4-FFF2-40B4-BE49-F238E27FC236}">
                <a16:creationId xmlns:a16="http://schemas.microsoft.com/office/drawing/2014/main" id="{109FD25A-347F-4741-93D9-222CB74AE115}"/>
              </a:ext>
            </a:extLst>
          </p:cNvPr>
          <p:cNvSpPr txBox="1">
            <a:spLocks/>
          </p:cNvSpPr>
          <p:nvPr/>
        </p:nvSpPr>
        <p:spPr>
          <a:xfrm>
            <a:off x="1045564" y="455884"/>
            <a:ext cx="5551756" cy="619757"/>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b="1" kern="1200" cap="all" baseline="0">
                <a:solidFill>
                  <a:srgbClr val="E84914"/>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600" dirty="0"/>
          </a:p>
          <a:p>
            <a:pPr>
              <a:spcBef>
                <a:spcPts val="0"/>
              </a:spcBef>
            </a:pPr>
            <a:r>
              <a:rPr lang="fr-FR" sz="1600" dirty="0">
                <a:solidFill>
                  <a:schemeClr val="tx1"/>
                </a:solidFill>
              </a:rPr>
              <a:t>L’énorme potentiel de la chaîne logistique de l’hydrogène</a:t>
            </a:r>
            <a:endParaRPr lang="en-GB" sz="1600" dirty="0">
              <a:solidFill>
                <a:schemeClr val="tx1"/>
              </a:solidFill>
            </a:endParaRPr>
          </a:p>
        </p:txBody>
      </p:sp>
      <p:sp>
        <p:nvSpPr>
          <p:cNvPr id="23" name="Espace réservé du texte 3">
            <a:extLst>
              <a:ext uri="{FF2B5EF4-FFF2-40B4-BE49-F238E27FC236}">
                <a16:creationId xmlns:a16="http://schemas.microsoft.com/office/drawing/2014/main" id="{19711B08-DFB3-4146-8A42-C62671544C38}"/>
              </a:ext>
            </a:extLst>
          </p:cNvPr>
          <p:cNvSpPr txBox="1">
            <a:spLocks/>
          </p:cNvSpPr>
          <p:nvPr/>
        </p:nvSpPr>
        <p:spPr>
          <a:xfrm>
            <a:off x="489449" y="1196645"/>
            <a:ext cx="5905500" cy="8520841"/>
          </a:xfrm>
          <a:prstGeom prst="rect">
            <a:avLst/>
          </a:prstGeom>
        </p:spPr>
        <p:txBody>
          <a:bodyPr lIns="0" tIns="0" rIns="0" bIns="0" numCol="2" spcCol="252000"/>
          <a:lstStyle>
            <a:lvl1pPr marL="0" indent="0" algn="just" defTabSz="914400" rtl="0" eaLnBrk="1" latinLnBrk="0" hangingPunct="1">
              <a:lnSpc>
                <a:spcPct val="100000"/>
              </a:lnSpc>
              <a:spcBef>
                <a:spcPts val="0"/>
              </a:spcBef>
              <a:buFont typeface="Arial" panose="020B0604020202020204" pitchFamily="34" charset="0"/>
              <a:buNone/>
              <a:defRPr sz="800" kern="1200">
                <a:solidFill>
                  <a:schemeClr val="tx1"/>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600"/>
              </a:spcBef>
              <a:spcAft>
                <a:spcPts val="600"/>
              </a:spcAft>
            </a:pPr>
            <a:r>
              <a:rPr lang="fr-FR" sz="900" b="1" i="1" dirty="0">
                <a:solidFill>
                  <a:srgbClr val="E74914"/>
                </a:solidFill>
              </a:rPr>
              <a:t>Pour quelles raisons l’ammoniac vous semble-t-il si intéressant ?</a:t>
            </a:r>
            <a:endParaRPr lang="fr-CH" sz="900" b="1" i="1" dirty="0">
              <a:solidFill>
                <a:srgbClr val="E74914"/>
              </a:solidFill>
            </a:endParaRPr>
          </a:p>
          <a:p>
            <a:pPr lvl="0"/>
            <a:r>
              <a:rPr lang="fr-CH" sz="900" dirty="0">
                <a:solidFill>
                  <a:prstClr val="black"/>
                </a:solidFill>
              </a:rPr>
              <a:t>Dans une certaine mesure, l’ammoniac prépare le terrain pour l’hydrogène qui doit en passer par différents stades intermédiaires avant de pouvoir envisager </a:t>
            </a:r>
            <a:r>
              <a:rPr lang="fr-CH" sz="900" b="1" dirty="0">
                <a:solidFill>
                  <a:prstClr val="black"/>
                </a:solidFill>
              </a:rPr>
              <a:t>son plein développement</a:t>
            </a:r>
            <a:r>
              <a:rPr lang="fr-CH" sz="900" dirty="0">
                <a:solidFill>
                  <a:prstClr val="black"/>
                </a:solidFill>
              </a:rPr>
              <a:t>. Il en va de même avec le secteur automobile obligé de marquer une transition avec les véhicules hybrides avant d’envisager vraiment le tout-électrique. </a:t>
            </a:r>
          </a:p>
          <a:p>
            <a:pPr lvl="0"/>
            <a:endParaRPr lang="fr-CH" dirty="0">
              <a:solidFill>
                <a:prstClr val="black"/>
              </a:solidFill>
            </a:endParaRPr>
          </a:p>
          <a:p>
            <a:pPr lvl="0"/>
            <a:r>
              <a:rPr lang="fr-CH" sz="900" dirty="0">
                <a:solidFill>
                  <a:prstClr val="black"/>
                </a:solidFill>
              </a:rPr>
              <a:t>Le premier intérêt de l’ammoniac est de contenir une grande quantité d’hydrogène. </a:t>
            </a:r>
            <a:r>
              <a:rPr lang="fr-CH" sz="900" b="1" dirty="0">
                <a:solidFill>
                  <a:prstClr val="black"/>
                </a:solidFill>
              </a:rPr>
              <a:t>Pour une molécule d’azote, l’ammoniac renferme en effet trois molécules d’hydrogène</a:t>
            </a:r>
            <a:r>
              <a:rPr lang="fr-CH" sz="900" dirty="0">
                <a:solidFill>
                  <a:prstClr val="black"/>
                </a:solidFill>
              </a:rPr>
              <a:t>. Dès lors, l’ammoniac est un excellent moyen pour transporter de l’hydrogène sur de très longues distances car, une fois liquéfié, il suffit de le maintenir à une température de -33° Celsius, loin des -250° Celsius que réclame l’hydrogène.</a:t>
            </a:r>
          </a:p>
          <a:p>
            <a:pPr lvl="0"/>
            <a:r>
              <a:rPr lang="fr-CH" sz="900" dirty="0">
                <a:solidFill>
                  <a:prstClr val="black"/>
                </a:solidFill>
              </a:rPr>
              <a:t>Ensuite, l’ammoniac s’avère </a:t>
            </a:r>
            <a:r>
              <a:rPr lang="fr-CH" sz="900" b="1" dirty="0">
                <a:solidFill>
                  <a:prstClr val="black"/>
                </a:solidFill>
              </a:rPr>
              <a:t>un excellent carburant, d’usage très répandu</a:t>
            </a:r>
            <a:r>
              <a:rPr lang="fr-CH" sz="900" dirty="0">
                <a:solidFill>
                  <a:prstClr val="black"/>
                </a:solidFill>
              </a:rPr>
              <a:t>, qui a lui aussi l’avantage de ne pas émettre de gaz carbonique lorsqu’il est utilisé. Il est appelé à un emploi de plus en plus  important comme fuel maritime, </a:t>
            </a:r>
            <a:r>
              <a:rPr lang="fr-CH" sz="900" b="1" dirty="0">
                <a:solidFill>
                  <a:prstClr val="black"/>
                </a:solidFill>
              </a:rPr>
              <a:t>en remplacement du diesel</a:t>
            </a:r>
            <a:r>
              <a:rPr lang="fr-CH" sz="900" dirty="0">
                <a:solidFill>
                  <a:prstClr val="black"/>
                </a:solidFill>
              </a:rPr>
              <a:t>. </a:t>
            </a:r>
          </a:p>
          <a:p>
            <a:pPr lvl="0"/>
            <a:endParaRPr lang="fr-CH" sz="400" dirty="0">
              <a:solidFill>
                <a:prstClr val="black"/>
              </a:solidFill>
            </a:endParaRPr>
          </a:p>
          <a:p>
            <a:pPr lvl="0"/>
            <a:r>
              <a:rPr lang="fr-CH" sz="900" dirty="0">
                <a:solidFill>
                  <a:prstClr val="black"/>
                </a:solidFill>
              </a:rPr>
              <a:t>Ce </a:t>
            </a:r>
            <a:r>
              <a:rPr lang="fr-CH" sz="900" dirty="0" err="1">
                <a:solidFill>
                  <a:prstClr val="black"/>
                </a:solidFill>
              </a:rPr>
              <a:t>marché-là</a:t>
            </a:r>
            <a:r>
              <a:rPr lang="fr-CH" sz="900" dirty="0">
                <a:solidFill>
                  <a:prstClr val="black"/>
                </a:solidFill>
              </a:rPr>
              <a:t> </a:t>
            </a:r>
            <a:r>
              <a:rPr lang="fr-CH" sz="900" b="1" dirty="0">
                <a:solidFill>
                  <a:prstClr val="black"/>
                </a:solidFill>
              </a:rPr>
              <a:t>est quatre fois plus grand que celui de l’ammoniac agraire</a:t>
            </a:r>
            <a:r>
              <a:rPr lang="fr-CH" sz="900" dirty="0">
                <a:solidFill>
                  <a:prstClr val="black"/>
                </a:solidFill>
              </a:rPr>
              <a:t>. Le Japon a pris quelques longueurs d’avance dans ce domaine.</a:t>
            </a:r>
          </a:p>
          <a:p>
            <a:pPr lvl="0"/>
            <a:r>
              <a:rPr lang="fr-CH" sz="900" dirty="0">
                <a:solidFill>
                  <a:prstClr val="black"/>
                </a:solidFill>
              </a:rPr>
              <a:t>Il y a un dernier point à mentionner en ce qui concerne l’ammoniac.</a:t>
            </a: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en-GB" sz="900" dirty="0">
              <a:solidFill>
                <a:prstClr val="black"/>
              </a:solidFill>
            </a:endParaRPr>
          </a:p>
          <a:p>
            <a:pPr lvl="0"/>
            <a:endParaRPr lang="fr-CH" sz="600" dirty="0">
              <a:solidFill>
                <a:prstClr val="black"/>
              </a:solidFill>
            </a:endParaRPr>
          </a:p>
          <a:p>
            <a:pPr lvl="0"/>
            <a:r>
              <a:rPr lang="fr-CH" sz="900" dirty="0">
                <a:solidFill>
                  <a:prstClr val="black"/>
                </a:solidFill>
              </a:rPr>
              <a:t>Ses producteurs, de même que ses distributeurs, disposent aujourd’hui </a:t>
            </a:r>
            <a:r>
              <a:rPr lang="fr-CH" sz="900" b="1" dirty="0">
                <a:solidFill>
                  <a:prstClr val="black"/>
                </a:solidFill>
              </a:rPr>
              <a:t>d’installations qu’il sera facile de réaménager pour se réorienter vers la production et la distribution d’hydrogène</a:t>
            </a:r>
            <a:r>
              <a:rPr lang="fr-CH" sz="900" dirty="0">
                <a:solidFill>
                  <a:prstClr val="black"/>
                </a:solidFill>
              </a:rPr>
              <a:t>.</a:t>
            </a:r>
          </a:p>
          <a:p>
            <a:pPr lvl="0"/>
            <a:r>
              <a:rPr lang="fr-CH" sz="900" dirty="0">
                <a:solidFill>
                  <a:prstClr val="black"/>
                </a:solidFill>
              </a:rPr>
              <a:t>Les process sont en effet assez semblables et l’adaptation pourra donc être entreprise à coût raisonnable.</a:t>
            </a:r>
          </a:p>
          <a:p>
            <a:pPr lvl="0">
              <a:spcBef>
                <a:spcPts val="600"/>
              </a:spcBef>
              <a:spcAft>
                <a:spcPts val="600"/>
              </a:spcAft>
            </a:pPr>
            <a:r>
              <a:rPr lang="fr-CH" sz="900" b="1" i="1" dirty="0">
                <a:solidFill>
                  <a:srgbClr val="E74914"/>
                </a:solidFill>
              </a:rPr>
              <a:t>Quel est l’intérêt pour vous de contrôler la chaîne logistique ?</a:t>
            </a:r>
          </a:p>
          <a:p>
            <a:pPr lvl="0"/>
            <a:r>
              <a:rPr lang="fr-CH" sz="900" dirty="0">
                <a:solidFill>
                  <a:prstClr val="black"/>
                </a:solidFill>
              </a:rPr>
              <a:t>L’hydrogène, il faut savoir le stocker et le transporter. </a:t>
            </a:r>
          </a:p>
          <a:p>
            <a:pPr lvl="0"/>
            <a:endParaRPr lang="fr-CH" sz="900" dirty="0">
              <a:solidFill>
                <a:prstClr val="black"/>
              </a:solidFill>
            </a:endParaRPr>
          </a:p>
          <a:p>
            <a:pPr lvl="0"/>
            <a:endParaRPr lang="fr-CH" sz="900" dirty="0">
              <a:solidFill>
                <a:prstClr val="black"/>
              </a:solidFill>
            </a:endParaRPr>
          </a:p>
          <a:p>
            <a:pPr lvl="0"/>
            <a:r>
              <a:rPr lang="fr-CH" sz="900" dirty="0">
                <a:solidFill>
                  <a:prstClr val="black"/>
                </a:solidFill>
              </a:rPr>
              <a:t>C’est un point fondamental. Il y a énormément de valeur à créer dans ce contrôle logistique.</a:t>
            </a:r>
          </a:p>
          <a:p>
            <a:pPr lvl="0">
              <a:spcBef>
                <a:spcPts val="600"/>
              </a:spcBef>
              <a:spcAft>
                <a:spcPts val="600"/>
              </a:spcAft>
            </a:pPr>
            <a:r>
              <a:rPr lang="fr-CH" sz="900" dirty="0">
                <a:solidFill>
                  <a:prstClr val="black"/>
                </a:solidFill>
              </a:rPr>
              <a:t>Des entreprises comme Air </a:t>
            </a:r>
            <a:r>
              <a:rPr lang="fr-CH" sz="900" dirty="0" err="1">
                <a:solidFill>
                  <a:prstClr val="black"/>
                </a:solidFill>
              </a:rPr>
              <a:t>Products</a:t>
            </a:r>
            <a:r>
              <a:rPr lang="fr-CH" sz="900" dirty="0">
                <a:solidFill>
                  <a:prstClr val="black"/>
                </a:solidFill>
              </a:rPr>
              <a:t>, Linde, Air Liquide, OCI et CF Industries se sont très bien positionnés sur ce créneau et </a:t>
            </a:r>
            <a:r>
              <a:rPr lang="fr-CH" sz="900" b="1" dirty="0">
                <a:solidFill>
                  <a:prstClr val="black"/>
                </a:solidFill>
              </a:rPr>
              <a:t>elles sont donc appelées à jouer un rôle déterminant dans la transition énergétique</a:t>
            </a:r>
            <a:r>
              <a:rPr lang="fr-CH" sz="900" dirty="0">
                <a:solidFill>
                  <a:prstClr val="black"/>
                </a:solidFill>
              </a:rPr>
              <a:t>. En Europe, Air Liquide contrôle par exemple 50% de la chaîne logistique de l’hydrogène. Elle réalise déjà un chiffre de 2 milliards d’euros dans le secteur et </a:t>
            </a:r>
            <a:r>
              <a:rPr lang="fr-CH" sz="900" b="1" dirty="0">
                <a:solidFill>
                  <a:prstClr val="black"/>
                </a:solidFill>
              </a:rPr>
              <a:t>ses revenus devraient tripler d’ici 2030 car elle investit beaucoup</a:t>
            </a:r>
            <a:r>
              <a:rPr lang="fr-CH" sz="900" dirty="0">
                <a:solidFill>
                  <a:prstClr val="black"/>
                </a:solidFill>
              </a:rPr>
              <a:t>. </a:t>
            </a:r>
          </a:p>
          <a:p>
            <a:pPr lvl="0"/>
            <a:r>
              <a:rPr lang="fr-CH" sz="900" dirty="0">
                <a:solidFill>
                  <a:prstClr val="black"/>
                </a:solidFill>
              </a:rPr>
              <a:t>Quant à CF Industries, basée aux Etats-Unis, elle dispose aujourd’hui </a:t>
            </a:r>
            <a:r>
              <a:rPr lang="fr-CH" sz="900" b="1" dirty="0">
                <a:solidFill>
                  <a:prstClr val="black"/>
                </a:solidFill>
              </a:rPr>
              <a:t>du plus grand réseau intégré de production et de distribution d'ammoniac au monde</a:t>
            </a:r>
            <a:r>
              <a:rPr lang="fr-CH" sz="900" dirty="0">
                <a:solidFill>
                  <a:prstClr val="black"/>
                </a:solidFill>
              </a:rPr>
              <a:t>. Pour elle, il sera très facile à terme de réaménager ses installations courantes pour les adapter à la production et la distribution d’hydrogène. C’est ce que les Américains appellent le retro-</a:t>
            </a:r>
            <a:r>
              <a:rPr lang="fr-CH" sz="900" dirty="0" err="1">
                <a:solidFill>
                  <a:prstClr val="black"/>
                </a:solidFill>
              </a:rPr>
              <a:t>fitting</a:t>
            </a:r>
            <a:r>
              <a:rPr lang="fr-CH" sz="900" dirty="0">
                <a:solidFill>
                  <a:prstClr val="black"/>
                </a:solidFill>
              </a:rPr>
              <a:t>. </a:t>
            </a:r>
          </a:p>
          <a:p>
            <a:pPr lvl="0"/>
            <a:endParaRPr lang="fr-CH" dirty="0">
              <a:solidFill>
                <a:prstClr val="black"/>
              </a:solidFill>
            </a:endParaRPr>
          </a:p>
          <a:p>
            <a:pPr lvl="0"/>
            <a:r>
              <a:rPr lang="fr-CH" sz="900" dirty="0">
                <a:solidFill>
                  <a:prstClr val="black"/>
                </a:solidFill>
              </a:rPr>
              <a:t>Toutes ces entreprises n’occupent pas encore le devant de la scène mais elles sont déjà idéalement placées pour dominer un marché appelé </a:t>
            </a:r>
            <a:r>
              <a:rPr lang="fr-CH" sz="900" b="1" dirty="0">
                <a:solidFill>
                  <a:prstClr val="black"/>
                </a:solidFill>
              </a:rPr>
              <a:t>à prendre de plus en plus d’ampleur au cours de ces vingt prochaines années.</a:t>
            </a:r>
          </a:p>
          <a:p>
            <a:endParaRPr lang="fr-FR" sz="900" dirty="0"/>
          </a:p>
          <a:p>
            <a:endParaRPr lang="fr-FR" sz="900" dirty="0"/>
          </a:p>
          <a:p>
            <a:endParaRPr lang="fr-FR" sz="900" dirty="0"/>
          </a:p>
          <a:p>
            <a:endParaRPr lang="fr-FR" sz="900" dirty="0"/>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pPr>
              <a:spcBef>
                <a:spcPts val="600"/>
              </a:spcBef>
              <a:spcAft>
                <a:spcPts val="600"/>
              </a:spcAft>
            </a:pPr>
            <a:endParaRPr lang="fr-FR" sz="900" b="1" i="1" dirty="0">
              <a:solidFill>
                <a:srgbClr val="E74914"/>
              </a:solidFill>
            </a:endParaRPr>
          </a:p>
          <a:p>
            <a:endParaRPr lang="en-US" dirty="0"/>
          </a:p>
        </p:txBody>
      </p:sp>
      <p:pic>
        <p:nvPicPr>
          <p:cNvPr id="19" name="Picture 18">
            <a:extLst>
              <a:ext uri="{FF2B5EF4-FFF2-40B4-BE49-F238E27FC236}">
                <a16:creationId xmlns:a16="http://schemas.microsoft.com/office/drawing/2014/main" id="{74270F4D-F86F-4AE7-9FB0-CDE4A67CE3FE}"/>
              </a:ext>
            </a:extLst>
          </p:cNvPr>
          <p:cNvPicPr>
            <a:picLocks noChangeAspect="1"/>
          </p:cNvPicPr>
          <p:nvPr/>
        </p:nvPicPr>
        <p:blipFill>
          <a:blip r:embed="rId3"/>
          <a:stretch>
            <a:fillRect/>
          </a:stretch>
        </p:blipFill>
        <p:spPr>
          <a:xfrm>
            <a:off x="400124" y="5966373"/>
            <a:ext cx="3028425" cy="1488743"/>
          </a:xfrm>
          <a:prstGeom prst="rect">
            <a:avLst/>
          </a:prstGeom>
        </p:spPr>
      </p:pic>
      <p:sp>
        <p:nvSpPr>
          <p:cNvPr id="7" name="Rectangle 6">
            <a:extLst>
              <a:ext uri="{FF2B5EF4-FFF2-40B4-BE49-F238E27FC236}">
                <a16:creationId xmlns:a16="http://schemas.microsoft.com/office/drawing/2014/main" id="{0DC23D3F-DD9D-476D-9ED5-11B0C772E06F}"/>
              </a:ext>
            </a:extLst>
          </p:cNvPr>
          <p:cNvSpPr/>
          <p:nvPr/>
        </p:nvSpPr>
        <p:spPr>
          <a:xfrm>
            <a:off x="6271" y="9692555"/>
            <a:ext cx="1354446" cy="215444"/>
          </a:xfrm>
          <a:prstGeom prst="rect">
            <a:avLst/>
          </a:prstGeom>
        </p:spPr>
        <p:txBody>
          <a:bodyPr wrap="square" lIns="0" rIns="0">
            <a:spAutoFit/>
          </a:bodyPr>
          <a:lstStyle/>
          <a:p>
            <a:pPr algn="r"/>
            <a:r>
              <a:rPr lang="it-IT" sz="800" dirty="0">
                <a:latin typeface="Gotham Office" panose="02000000000000000000" pitchFamily="2" charset="0"/>
              </a:rPr>
              <a:t>MARKETING MATERIAL</a:t>
            </a:r>
          </a:p>
        </p:txBody>
      </p:sp>
    </p:spTree>
    <p:extLst>
      <p:ext uri="{BB962C8B-B14F-4D97-AF65-F5344CB8AC3E}">
        <p14:creationId xmlns:p14="http://schemas.microsoft.com/office/powerpoint/2010/main" val="270110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52B506-6862-4656-8999-7B9381A9F37D}"/>
              </a:ext>
            </a:extLst>
          </p:cNvPr>
          <p:cNvSpPr/>
          <p:nvPr/>
        </p:nvSpPr>
        <p:spPr>
          <a:xfrm>
            <a:off x="3241482" y="1233971"/>
            <a:ext cx="2961949" cy="2523768"/>
          </a:xfrm>
          <a:prstGeom prst="rect">
            <a:avLst/>
          </a:prstGeom>
        </p:spPr>
        <p:txBody>
          <a:bodyPr wrap="square">
            <a:spAutoFit/>
          </a:bodyPr>
          <a:lstStyle/>
          <a:p>
            <a:pPr lvl="0" algn="just">
              <a:spcAft>
                <a:spcPts val="600"/>
              </a:spcAft>
            </a:pPr>
            <a:r>
              <a:rPr lang="fr-CH" sz="900" b="1" i="1" dirty="0">
                <a:solidFill>
                  <a:srgbClr val="E74914"/>
                </a:solidFill>
                <a:latin typeface="Gotham Office" panose="02000000000000000000" pitchFamily="2" charset="0"/>
              </a:rPr>
              <a:t>A propos de la stratégie DECALIA </a:t>
            </a:r>
            <a:r>
              <a:rPr lang="fr-CH" sz="900" b="1" i="1" dirty="0" err="1">
                <a:solidFill>
                  <a:srgbClr val="E74914"/>
                </a:solidFill>
                <a:latin typeface="Gotham Office" panose="02000000000000000000" pitchFamily="2" charset="0"/>
              </a:rPr>
              <a:t>Sustainable</a:t>
            </a:r>
            <a:r>
              <a:rPr lang="fr-CH" sz="900" b="1" i="1" dirty="0">
                <a:solidFill>
                  <a:srgbClr val="E74914"/>
                </a:solidFill>
                <a:latin typeface="Gotham Office" panose="02000000000000000000" pitchFamily="2" charset="0"/>
              </a:rPr>
              <a:t> </a:t>
            </a:r>
          </a:p>
          <a:p>
            <a:pPr marL="171450" lvl="0" indent="-171450" algn="just">
              <a:buFont typeface="Arial" panose="020B0604020202020204" pitchFamily="34" charset="0"/>
              <a:buChar char="•"/>
            </a:pPr>
            <a:r>
              <a:rPr lang="fr-CH" sz="900" dirty="0">
                <a:latin typeface="Gotham Office" panose="02000000000000000000" pitchFamily="2" charset="0"/>
              </a:rPr>
              <a:t>un fonds d'actions global </a:t>
            </a:r>
            <a:r>
              <a:rPr lang="fr-CH" sz="900" b="1" dirty="0">
                <a:latin typeface="Gotham Office" panose="02000000000000000000" pitchFamily="2" charset="0"/>
              </a:rPr>
              <a:t>multithématique</a:t>
            </a:r>
            <a:r>
              <a:rPr lang="fr-CH" sz="900" dirty="0">
                <a:latin typeface="Gotham Office" panose="02000000000000000000" pitchFamily="2" charset="0"/>
              </a:rPr>
              <a:t>, investissant dans des secteurs innovants et des entreprises disruptives qui façonneront notre société de demain</a:t>
            </a:r>
          </a:p>
          <a:p>
            <a:pPr marL="171450" lvl="0" indent="-171450">
              <a:buFont typeface="Arial" panose="020B0604020202020204" pitchFamily="34" charset="0"/>
              <a:buChar char="•"/>
            </a:pPr>
            <a:r>
              <a:rPr lang="fr-CH" sz="900" dirty="0">
                <a:latin typeface="Gotham Office" panose="02000000000000000000" pitchFamily="2" charset="0"/>
              </a:rPr>
              <a:t>investit dans les </a:t>
            </a:r>
            <a:r>
              <a:rPr lang="fr-CH" sz="900" b="1" dirty="0">
                <a:latin typeface="Gotham Office" panose="02000000000000000000" pitchFamily="2" charset="0"/>
              </a:rPr>
              <a:t>7 thèmes </a:t>
            </a:r>
            <a:r>
              <a:rPr lang="fr-CH" sz="900" dirty="0">
                <a:latin typeface="Gotham Office" panose="02000000000000000000" pitchFamily="2" charset="0"/>
              </a:rPr>
              <a:t>(</a:t>
            </a:r>
            <a:r>
              <a:rPr lang="en-GB" sz="900" b="1" dirty="0">
                <a:latin typeface="Gotham Office" panose="02000000000000000000" pitchFamily="2" charset="0"/>
                <a:ea typeface="Calibri" panose="020F0502020204030204" pitchFamily="34" charset="0"/>
              </a:rPr>
              <a:t>S</a:t>
            </a:r>
            <a:r>
              <a:rPr lang="en-GB" sz="900" dirty="0">
                <a:latin typeface="Gotham Office" panose="02000000000000000000" pitchFamily="2" charset="0"/>
                <a:ea typeface="Calibri" panose="020F0502020204030204" pitchFamily="34" charset="0"/>
              </a:rPr>
              <a:t>ecurity, </a:t>
            </a:r>
            <a:r>
              <a:rPr lang="en-GB" sz="900" b="1" dirty="0">
                <a:latin typeface="Gotham Office" panose="02000000000000000000" pitchFamily="2" charset="0"/>
                <a:ea typeface="Calibri" panose="020F0502020204030204" pitchFamily="34" charset="0"/>
              </a:rPr>
              <a:t>O</a:t>
            </a:r>
            <a:r>
              <a:rPr lang="en-GB" sz="900" dirty="0">
                <a:latin typeface="Gotham Office" panose="02000000000000000000" pitchFamily="2" charset="0"/>
                <a:ea typeface="Calibri" panose="020F0502020204030204" pitchFamily="34" charset="0"/>
              </a:rPr>
              <a:t>2 &amp; Ecology, </a:t>
            </a:r>
            <a:r>
              <a:rPr lang="en-GB" sz="900" b="1" dirty="0">
                <a:latin typeface="Gotham Office" panose="02000000000000000000" pitchFamily="2" charset="0"/>
                <a:ea typeface="Calibri" panose="020F0502020204030204" pitchFamily="34" charset="0"/>
              </a:rPr>
              <a:t>C</a:t>
            </a:r>
            <a:r>
              <a:rPr lang="en-GB" sz="900" dirty="0">
                <a:latin typeface="Gotham Office" panose="02000000000000000000" pitchFamily="2" charset="0"/>
                <a:ea typeface="Calibri" panose="020F0502020204030204" pitchFamily="34" charset="0"/>
              </a:rPr>
              <a:t>loud &amp; Digitalisation, </a:t>
            </a:r>
            <a:r>
              <a:rPr lang="en-GB" sz="900" b="1" dirty="0">
                <a:latin typeface="Gotham Office" panose="02000000000000000000" pitchFamily="2" charset="0"/>
                <a:ea typeface="Calibri" panose="020F0502020204030204" pitchFamily="34" charset="0"/>
              </a:rPr>
              <a:t>I</a:t>
            </a:r>
            <a:r>
              <a:rPr lang="en-GB" sz="900" dirty="0">
                <a:latin typeface="Gotham Office" panose="02000000000000000000" pitchFamily="2" charset="0"/>
                <a:ea typeface="Calibri" panose="020F0502020204030204" pitchFamily="34" charset="0"/>
              </a:rPr>
              <a:t>ndustrial 5.0, </a:t>
            </a:r>
            <a:r>
              <a:rPr lang="en-GB" sz="900" b="1" dirty="0">
                <a:latin typeface="Gotham Office" panose="02000000000000000000" pitchFamily="2" charset="0"/>
                <a:ea typeface="Calibri" panose="020F0502020204030204" pitchFamily="34" charset="0"/>
              </a:rPr>
              <a:t>E</a:t>
            </a:r>
            <a:r>
              <a:rPr lang="en-GB" sz="900" dirty="0">
                <a:latin typeface="Gotham Office" panose="02000000000000000000" pitchFamily="2" charset="0"/>
                <a:ea typeface="Calibri" panose="020F0502020204030204" pitchFamily="34" charset="0"/>
              </a:rPr>
              <a:t>lder &amp; Well being,</a:t>
            </a:r>
            <a:r>
              <a:rPr lang="en-GB" sz="900" b="1" dirty="0">
                <a:latin typeface="Gotham Office" panose="02000000000000000000" pitchFamily="2" charset="0"/>
                <a:ea typeface="Calibri" panose="020F0502020204030204" pitchFamily="34" charset="0"/>
              </a:rPr>
              <a:t> T</a:t>
            </a:r>
            <a:r>
              <a:rPr lang="en-GB" sz="900" dirty="0">
                <a:latin typeface="Gotham Office" panose="02000000000000000000" pitchFamily="2" charset="0"/>
                <a:ea typeface="Calibri" panose="020F0502020204030204" pitchFamily="34" charset="0"/>
              </a:rPr>
              <a:t>ech Med, </a:t>
            </a:r>
            <a:r>
              <a:rPr lang="en-GB" sz="900" b="1" dirty="0">
                <a:latin typeface="Gotham Office" panose="02000000000000000000" pitchFamily="2" charset="0"/>
                <a:ea typeface="Calibri" panose="020F0502020204030204" pitchFamily="34" charset="0"/>
              </a:rPr>
              <a:t>Y</a:t>
            </a:r>
            <a:r>
              <a:rPr lang="en-GB" sz="900" dirty="0">
                <a:latin typeface="Gotham Office" panose="02000000000000000000" pitchFamily="2" charset="0"/>
                <a:ea typeface="Calibri" panose="020F0502020204030204" pitchFamily="34" charset="0"/>
              </a:rPr>
              <a:t>oung Generation) </a:t>
            </a:r>
            <a:r>
              <a:rPr lang="fr-CH" sz="900" dirty="0">
                <a:latin typeface="Gotham Office" panose="02000000000000000000" pitchFamily="2" charset="0"/>
              </a:rPr>
              <a:t>regroupés sous l'acronyme SOCIETY</a:t>
            </a:r>
          </a:p>
          <a:p>
            <a:pPr marL="171450" lvl="0" indent="-171450" algn="just">
              <a:buFont typeface="Arial" panose="020B0604020202020204" pitchFamily="34" charset="0"/>
              <a:buChar char="•"/>
            </a:pPr>
            <a:r>
              <a:rPr lang="fr-CH" sz="900" dirty="0">
                <a:latin typeface="Gotham Office" panose="02000000000000000000" pitchFamily="2" charset="0"/>
              </a:rPr>
              <a:t>gérés par une </a:t>
            </a:r>
            <a:r>
              <a:rPr lang="fr-CH" sz="900" b="1" dirty="0">
                <a:latin typeface="Gotham Office" panose="02000000000000000000" pitchFamily="2" charset="0"/>
              </a:rPr>
              <a:t>équipe expérimentée </a:t>
            </a:r>
            <a:r>
              <a:rPr lang="fr-CH" sz="900" dirty="0">
                <a:latin typeface="Gotham Office" panose="02000000000000000000" pitchFamily="2" charset="0"/>
              </a:rPr>
              <a:t>: Alexander Roose (ex-CIO du Fundamental </a:t>
            </a:r>
            <a:r>
              <a:rPr lang="fr-CH" sz="900" dirty="0" err="1">
                <a:latin typeface="Gotham Office" panose="02000000000000000000" pitchFamily="2" charset="0"/>
              </a:rPr>
              <a:t>Equity</a:t>
            </a:r>
            <a:r>
              <a:rPr lang="fr-CH" sz="900" dirty="0">
                <a:latin typeface="Gotham Office" panose="02000000000000000000" pitchFamily="2" charset="0"/>
              </a:rPr>
              <a:t> de </a:t>
            </a:r>
            <a:r>
              <a:rPr lang="fr-CH" sz="900" dirty="0" err="1">
                <a:latin typeface="Gotham Office" panose="02000000000000000000" pitchFamily="2" charset="0"/>
              </a:rPr>
              <a:t>Degroof</a:t>
            </a:r>
            <a:r>
              <a:rPr lang="fr-CH" sz="900" dirty="0">
                <a:latin typeface="Gotham Office" panose="02000000000000000000" pitchFamily="2" charset="0"/>
              </a:rPr>
              <a:t> </a:t>
            </a:r>
            <a:r>
              <a:rPr lang="fr-CH" sz="900" dirty="0" err="1">
                <a:latin typeface="Gotham Office" panose="02000000000000000000" pitchFamily="2" charset="0"/>
              </a:rPr>
              <a:t>Petercam</a:t>
            </a:r>
            <a:r>
              <a:rPr lang="fr-CH" sz="900" dirty="0">
                <a:latin typeface="Gotham Office" panose="02000000000000000000" pitchFamily="2" charset="0"/>
              </a:rPr>
              <a:t> AM) &amp; Quirien Lemey (ex-Lead PM d'un fonds multithématique chez </a:t>
            </a:r>
            <a:r>
              <a:rPr lang="fr-CH" sz="900" dirty="0" err="1">
                <a:latin typeface="Gotham Office" panose="02000000000000000000" pitchFamily="2" charset="0"/>
              </a:rPr>
              <a:t>Degroof</a:t>
            </a:r>
            <a:r>
              <a:rPr lang="fr-CH" sz="900" dirty="0">
                <a:latin typeface="Gotham Office" panose="02000000000000000000" pitchFamily="2" charset="0"/>
              </a:rPr>
              <a:t> </a:t>
            </a:r>
            <a:r>
              <a:rPr lang="fr-CH" sz="900" dirty="0" err="1">
                <a:latin typeface="Gotham Office" panose="02000000000000000000" pitchFamily="2" charset="0"/>
              </a:rPr>
              <a:t>Petercam</a:t>
            </a:r>
            <a:r>
              <a:rPr lang="fr-CH" sz="900" dirty="0">
                <a:latin typeface="Gotham Office" panose="02000000000000000000" pitchFamily="2" charset="0"/>
              </a:rPr>
              <a:t> AM).</a:t>
            </a:r>
          </a:p>
        </p:txBody>
      </p:sp>
      <p:pic>
        <p:nvPicPr>
          <p:cNvPr id="4" name="Picture 3">
            <a:extLst>
              <a:ext uri="{FF2B5EF4-FFF2-40B4-BE49-F238E27FC236}">
                <a16:creationId xmlns:a16="http://schemas.microsoft.com/office/drawing/2014/main" id="{8998C1CD-75CA-424C-A8AA-00764F190F8C}"/>
              </a:ext>
            </a:extLst>
          </p:cNvPr>
          <p:cNvPicPr>
            <a:picLocks noChangeAspect="1"/>
          </p:cNvPicPr>
          <p:nvPr/>
        </p:nvPicPr>
        <p:blipFill>
          <a:blip r:embed="rId2"/>
          <a:stretch>
            <a:fillRect/>
          </a:stretch>
        </p:blipFill>
        <p:spPr>
          <a:xfrm>
            <a:off x="490947" y="1312131"/>
            <a:ext cx="2470885" cy="2240118"/>
          </a:xfrm>
          <a:prstGeom prst="rect">
            <a:avLst/>
          </a:prstGeom>
        </p:spPr>
      </p:pic>
      <p:sp>
        <p:nvSpPr>
          <p:cNvPr id="7" name="Rectangle 6">
            <a:extLst>
              <a:ext uri="{FF2B5EF4-FFF2-40B4-BE49-F238E27FC236}">
                <a16:creationId xmlns:a16="http://schemas.microsoft.com/office/drawing/2014/main" id="{AD386A89-1A28-412A-9DE3-DDC1F869C57D}"/>
              </a:ext>
            </a:extLst>
          </p:cNvPr>
          <p:cNvSpPr/>
          <p:nvPr/>
        </p:nvSpPr>
        <p:spPr>
          <a:xfrm>
            <a:off x="351362" y="4300745"/>
            <a:ext cx="2343712" cy="276999"/>
          </a:xfrm>
          <a:prstGeom prst="rect">
            <a:avLst/>
          </a:prstGeom>
        </p:spPr>
        <p:txBody>
          <a:bodyPr wrap="square">
            <a:spAutoFit/>
          </a:bodyPr>
          <a:lstStyle/>
          <a:p>
            <a:pPr algn="just"/>
            <a:r>
              <a:rPr lang="fr-CH" sz="1200" b="1" dirty="0">
                <a:latin typeface="Gotham Office" panose="02000000000000000000" pitchFamily="2" charset="0"/>
              </a:rPr>
              <a:t>A propos de DECALIA SA</a:t>
            </a:r>
            <a:endParaRPr lang="fr-CH" sz="1200" b="1" dirty="0"/>
          </a:p>
        </p:txBody>
      </p:sp>
      <p:sp>
        <p:nvSpPr>
          <p:cNvPr id="8" name="Espace réservé du texte 4">
            <a:extLst>
              <a:ext uri="{FF2B5EF4-FFF2-40B4-BE49-F238E27FC236}">
                <a16:creationId xmlns:a16="http://schemas.microsoft.com/office/drawing/2014/main" id="{747A1A89-F00B-43C3-88D4-32D59F563854}"/>
              </a:ext>
            </a:extLst>
          </p:cNvPr>
          <p:cNvSpPr txBox="1">
            <a:spLocks/>
          </p:cNvSpPr>
          <p:nvPr/>
        </p:nvSpPr>
        <p:spPr>
          <a:xfrm>
            <a:off x="1045564" y="455884"/>
            <a:ext cx="5551756" cy="619757"/>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b="1" kern="1200" cap="all" baseline="0">
                <a:solidFill>
                  <a:srgbClr val="E84914"/>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600" dirty="0"/>
          </a:p>
          <a:p>
            <a:pPr>
              <a:spcBef>
                <a:spcPts val="0"/>
              </a:spcBef>
            </a:pPr>
            <a:r>
              <a:rPr lang="fr-FR" sz="1600" dirty="0">
                <a:solidFill>
                  <a:schemeClr val="tx1"/>
                </a:solidFill>
              </a:rPr>
              <a:t>L’énorme potentiel de la chaîne logistique de l’hydrogène</a:t>
            </a:r>
            <a:endParaRPr lang="en-GB" sz="1600" dirty="0">
              <a:solidFill>
                <a:schemeClr val="tx1"/>
              </a:solidFill>
            </a:endParaRPr>
          </a:p>
        </p:txBody>
      </p:sp>
      <p:sp>
        <p:nvSpPr>
          <p:cNvPr id="9" name="Rectangle 8">
            <a:extLst>
              <a:ext uri="{FF2B5EF4-FFF2-40B4-BE49-F238E27FC236}">
                <a16:creationId xmlns:a16="http://schemas.microsoft.com/office/drawing/2014/main" id="{93BB68A7-14DC-41E6-9ABE-079D10B6F159}"/>
              </a:ext>
            </a:extLst>
          </p:cNvPr>
          <p:cNvSpPr/>
          <p:nvPr/>
        </p:nvSpPr>
        <p:spPr>
          <a:xfrm rot="16200000">
            <a:off x="5273158" y="1530397"/>
            <a:ext cx="2770253" cy="215444"/>
          </a:xfrm>
          <a:prstGeom prst="rect">
            <a:avLst/>
          </a:prstGeom>
        </p:spPr>
        <p:txBody>
          <a:bodyPr wrap="square" lIns="0" rIns="0">
            <a:spAutoFit/>
          </a:bodyPr>
          <a:lstStyle/>
          <a:p>
            <a:pPr algn="r"/>
            <a:r>
              <a:rPr lang="en-GB" sz="800" dirty="0">
                <a:latin typeface="Gotham Office" panose="02000000000000000000" pitchFamily="2" charset="0"/>
              </a:rPr>
              <a:t>ECOLOGY SERIES | </a:t>
            </a:r>
            <a:r>
              <a:rPr lang="en-GB" sz="800" dirty="0" err="1">
                <a:latin typeface="Gotham Office" panose="02000000000000000000" pitchFamily="2" charset="0"/>
              </a:rPr>
              <a:t>Juin</a:t>
            </a:r>
            <a:r>
              <a:rPr lang="en-GB" sz="800" dirty="0">
                <a:latin typeface="Gotham Office" panose="02000000000000000000" pitchFamily="2" charset="0"/>
              </a:rPr>
              <a:t> 2022</a:t>
            </a:r>
          </a:p>
        </p:txBody>
      </p:sp>
      <p:cxnSp>
        <p:nvCxnSpPr>
          <p:cNvPr id="10" name="Connecteur droit 16">
            <a:extLst>
              <a:ext uri="{FF2B5EF4-FFF2-40B4-BE49-F238E27FC236}">
                <a16:creationId xmlns:a16="http://schemas.microsoft.com/office/drawing/2014/main" id="{06D006C5-A0DD-441B-A5A5-ADA991FF9DE6}"/>
              </a:ext>
            </a:extLst>
          </p:cNvPr>
          <p:cNvCxnSpPr/>
          <p:nvPr/>
        </p:nvCxnSpPr>
        <p:spPr>
          <a:xfrm>
            <a:off x="946932" y="1069209"/>
            <a:ext cx="5184775" cy="0"/>
          </a:xfrm>
          <a:prstGeom prst="line">
            <a:avLst/>
          </a:prstGeom>
          <a:ln w="3175">
            <a:solidFill>
              <a:srgbClr val="E84914"/>
            </a:solidFill>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1DE74D23-9057-4F51-9C61-2456E0CE1608}"/>
              </a:ext>
            </a:extLst>
          </p:cNvPr>
          <p:cNvSpPr/>
          <p:nvPr/>
        </p:nvSpPr>
        <p:spPr>
          <a:xfrm>
            <a:off x="351362" y="4541648"/>
            <a:ext cx="5852069" cy="1569276"/>
          </a:xfrm>
          <a:prstGeom prst="rect">
            <a:avLst/>
          </a:prstGeom>
        </p:spPr>
        <p:txBody>
          <a:bodyPr wrap="square">
            <a:spAutoFit/>
          </a:bodyPr>
          <a:lstStyle/>
          <a:p>
            <a:pPr algn="just">
              <a:lnSpc>
                <a:spcPct val="107000"/>
              </a:lnSpc>
              <a:spcAft>
                <a:spcPts val="800"/>
              </a:spcAft>
            </a:pPr>
            <a:r>
              <a:rPr lang="fr-CH" sz="900" i="1" dirty="0">
                <a:solidFill>
                  <a:srgbClr val="333640"/>
                </a:solidFill>
                <a:latin typeface="Gotham Office" panose="02000000000000000000" pitchFamily="2" charset="0"/>
                <a:ea typeface="Calibri" panose="020F0502020204030204" pitchFamily="34" charset="0"/>
                <a:cs typeface="Helvetica Neue LT"/>
              </a:rPr>
              <a:t>Fondée à Genève en 2014, DECALIA se spécialise dans la gestion privée et la gestion d’actifs pour les particuliers et les institutionnels. Avec plus de 70 collaborateurs et 4,9 milliards de francs suisses d’actifs sous gestion, DECALIA s’est développée rapidement, grâce notamment à l’expérience de la gestion active, acquise par ses fondateurs au cours des 30 dernières années. Les stratégies développées par DECALIA s’articulent autour de quatre axes d’investissement porteurs dans une perspective à long terme: la désintermédiation du secteur bancaire, la quête de rendement, les tendances de long terme et les inefficiences de marché. DECALIA est réglementée par la FINMA et dispose d’une licence de gestionnaire de fortune collective. Outre son siège social à Genève, le groupe dispose de bureaux à Zurich et à Milan</a:t>
            </a:r>
            <a:r>
              <a:rPr lang="fr-CH" sz="900" i="1" dirty="0">
                <a:latin typeface="Gotham Office" panose="02000000000000000000" pitchFamily="2" charset="0"/>
                <a:ea typeface="Calibri" panose="020F0502020204030204" pitchFamily="34" charset="0"/>
                <a:cs typeface="Arial" panose="020B0604020202020204" pitchFamily="34" charset="0"/>
              </a:rPr>
              <a:t> et de distributeurs de la Sicav DECALIA en Espagne et en Allemagne.</a:t>
            </a:r>
          </a:p>
        </p:txBody>
      </p:sp>
      <p:sp>
        <p:nvSpPr>
          <p:cNvPr id="13" name="ZoneTexte 10">
            <a:extLst>
              <a:ext uri="{FF2B5EF4-FFF2-40B4-BE49-F238E27FC236}">
                <a16:creationId xmlns:a16="http://schemas.microsoft.com/office/drawing/2014/main" id="{4DCCB146-D0D7-4590-BE96-3004CCEA28DC}"/>
              </a:ext>
            </a:extLst>
          </p:cNvPr>
          <p:cNvSpPr txBox="1"/>
          <p:nvPr/>
        </p:nvSpPr>
        <p:spPr>
          <a:xfrm>
            <a:off x="3026966" y="9589995"/>
            <a:ext cx="1013129" cy="216534"/>
          </a:xfrm>
          <a:prstGeom prst="rect">
            <a:avLst/>
          </a:prstGeom>
          <a:noFill/>
        </p:spPr>
        <p:txBody>
          <a:bodyPr wrap="square" lIns="0" tIns="46800" rIns="0" rtlCol="0">
            <a:spAutoFit/>
          </a:bodyPr>
          <a:lstStyle/>
          <a:p>
            <a:r>
              <a:rPr lang="fr-CH" sz="800" dirty="0">
                <a:latin typeface="Gotham Office" panose="02000000000000000000" pitchFamily="2" charset="0"/>
              </a:rPr>
              <a:t>www.decalia.com</a:t>
            </a:r>
          </a:p>
        </p:txBody>
      </p:sp>
      <p:sp>
        <p:nvSpPr>
          <p:cNvPr id="14" name="Rectangle 13">
            <a:extLst>
              <a:ext uri="{FF2B5EF4-FFF2-40B4-BE49-F238E27FC236}">
                <a16:creationId xmlns:a16="http://schemas.microsoft.com/office/drawing/2014/main" id="{F499862F-95CF-4051-B0C4-0DC7DC948F79}"/>
              </a:ext>
            </a:extLst>
          </p:cNvPr>
          <p:cNvSpPr/>
          <p:nvPr/>
        </p:nvSpPr>
        <p:spPr>
          <a:xfrm>
            <a:off x="1464222" y="9591085"/>
            <a:ext cx="1534480" cy="215444"/>
          </a:xfrm>
          <a:prstGeom prst="rect">
            <a:avLst/>
          </a:prstGeom>
        </p:spPr>
        <p:txBody>
          <a:bodyPr wrap="square">
            <a:spAutoFit/>
          </a:bodyPr>
          <a:lstStyle/>
          <a:p>
            <a:pPr lvl="0"/>
            <a:r>
              <a:rPr lang="fr-CH" sz="800" dirty="0">
                <a:solidFill>
                  <a:prstClr val="black"/>
                </a:solidFill>
                <a:latin typeface="Gotham Office" panose="02000000000000000000" pitchFamily="2" charset="0"/>
              </a:rPr>
              <a:t>Tél. +41 (0)22 989 89 89</a:t>
            </a:r>
          </a:p>
        </p:txBody>
      </p:sp>
      <p:sp>
        <p:nvSpPr>
          <p:cNvPr id="15" name="Rectangle 14">
            <a:extLst>
              <a:ext uri="{FF2B5EF4-FFF2-40B4-BE49-F238E27FC236}">
                <a16:creationId xmlns:a16="http://schemas.microsoft.com/office/drawing/2014/main" id="{084F90BF-F4B3-40EB-B600-369E32BF1F2A}"/>
              </a:ext>
            </a:extLst>
          </p:cNvPr>
          <p:cNvSpPr/>
          <p:nvPr/>
        </p:nvSpPr>
        <p:spPr>
          <a:xfrm>
            <a:off x="4010599" y="9591085"/>
            <a:ext cx="1143262" cy="215444"/>
          </a:xfrm>
          <a:prstGeom prst="rect">
            <a:avLst/>
          </a:prstGeom>
        </p:spPr>
        <p:txBody>
          <a:bodyPr wrap="none">
            <a:spAutoFit/>
          </a:bodyPr>
          <a:lstStyle/>
          <a:p>
            <a:pPr lvl="0"/>
            <a:r>
              <a:rPr lang="fr-CH" sz="800" dirty="0">
                <a:solidFill>
                  <a:prstClr val="black"/>
                </a:solidFill>
                <a:latin typeface="Gotham Office" panose="02000000000000000000" pitchFamily="2" charset="0"/>
              </a:rPr>
              <a:t>info@decalia.com</a:t>
            </a:r>
          </a:p>
        </p:txBody>
      </p:sp>
      <p:sp>
        <p:nvSpPr>
          <p:cNvPr id="16" name="ZoneTexte 9">
            <a:extLst>
              <a:ext uri="{FF2B5EF4-FFF2-40B4-BE49-F238E27FC236}">
                <a16:creationId xmlns:a16="http://schemas.microsoft.com/office/drawing/2014/main" id="{119A5969-9308-4149-8310-A9FDF479569E}"/>
              </a:ext>
            </a:extLst>
          </p:cNvPr>
          <p:cNvSpPr txBox="1"/>
          <p:nvPr/>
        </p:nvSpPr>
        <p:spPr>
          <a:xfrm>
            <a:off x="473519" y="3547104"/>
            <a:ext cx="2767963" cy="577081"/>
          </a:xfrm>
          <a:prstGeom prst="rect">
            <a:avLst/>
          </a:prstGeom>
          <a:noFill/>
        </p:spPr>
        <p:txBody>
          <a:bodyPr wrap="square" lIns="0" rIns="0" rtlCol="0">
            <a:spAutoFit/>
          </a:bodyPr>
          <a:lstStyle/>
          <a:p>
            <a:r>
              <a:rPr lang="en-GB" sz="1050" i="1" dirty="0">
                <a:latin typeface="Gotham Office" panose="02000000000000000000" pitchFamily="2" charset="0"/>
              </a:rPr>
              <a:t>Alexander Roose, </a:t>
            </a:r>
            <a:r>
              <a:rPr lang="en-GB" sz="1050" i="1" dirty="0" err="1">
                <a:latin typeface="Gotham Office" panose="02000000000000000000" pitchFamily="2" charset="0"/>
              </a:rPr>
              <a:t>Responsable</a:t>
            </a:r>
            <a:r>
              <a:rPr lang="en-GB" sz="1050" i="1" dirty="0">
                <a:latin typeface="Gotham Office" panose="02000000000000000000" pitchFamily="2" charset="0"/>
              </a:rPr>
              <a:t> des fonds Actions et co-lead PM de la </a:t>
            </a:r>
            <a:r>
              <a:rPr lang="en-GB" sz="1050" i="1" dirty="0" err="1">
                <a:latin typeface="Gotham Office" panose="02000000000000000000" pitchFamily="2" charset="0"/>
              </a:rPr>
              <a:t>stratégie</a:t>
            </a:r>
            <a:r>
              <a:rPr lang="en-GB" sz="1050" i="1" dirty="0">
                <a:latin typeface="Gotham Office" panose="02000000000000000000" pitchFamily="2" charset="0"/>
              </a:rPr>
              <a:t> DECALIA Sustainable</a:t>
            </a:r>
          </a:p>
        </p:txBody>
      </p:sp>
      <p:sp>
        <p:nvSpPr>
          <p:cNvPr id="17" name="Rectangle 16">
            <a:extLst>
              <a:ext uri="{FF2B5EF4-FFF2-40B4-BE49-F238E27FC236}">
                <a16:creationId xmlns:a16="http://schemas.microsoft.com/office/drawing/2014/main" id="{080333E5-8920-4F0A-9A4C-7CFEE8D58975}"/>
              </a:ext>
            </a:extLst>
          </p:cNvPr>
          <p:cNvSpPr/>
          <p:nvPr/>
        </p:nvSpPr>
        <p:spPr>
          <a:xfrm>
            <a:off x="6271" y="9692555"/>
            <a:ext cx="1354446" cy="215444"/>
          </a:xfrm>
          <a:prstGeom prst="rect">
            <a:avLst/>
          </a:prstGeom>
        </p:spPr>
        <p:txBody>
          <a:bodyPr wrap="square" lIns="0" rIns="0">
            <a:spAutoFit/>
          </a:bodyPr>
          <a:lstStyle/>
          <a:p>
            <a:pPr algn="r"/>
            <a:r>
              <a:rPr lang="it-IT" sz="800" dirty="0">
                <a:latin typeface="Gotham Office" panose="02000000000000000000" pitchFamily="2" charset="0"/>
              </a:rPr>
              <a:t>MARKETING MATERIAL</a:t>
            </a:r>
          </a:p>
        </p:txBody>
      </p:sp>
    </p:spTree>
    <p:extLst>
      <p:ext uri="{BB962C8B-B14F-4D97-AF65-F5344CB8AC3E}">
        <p14:creationId xmlns:p14="http://schemas.microsoft.com/office/powerpoint/2010/main" val="99376645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14236</TotalTime>
  <Words>2448</Words>
  <Application>Microsoft Office PowerPoint</Application>
  <PresentationFormat>A4 Paper (210x297 mm)</PresentationFormat>
  <Paragraphs>140</Paragraphs>
  <Slides>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Gotham Office</vt:lpstr>
      <vt:lpstr>Helvetica Neue LT</vt:lpstr>
      <vt:lpstr>Thème Office</vt:lpstr>
      <vt:lpstr>Conception personnalisée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Daphné Smits</cp:lastModifiedBy>
  <cp:revision>471</cp:revision>
  <cp:lastPrinted>2022-03-02T15:27:58Z</cp:lastPrinted>
  <dcterms:created xsi:type="dcterms:W3CDTF">2020-10-01T08:16:00Z</dcterms:created>
  <dcterms:modified xsi:type="dcterms:W3CDTF">2023-03-06T10:24:32Z</dcterms:modified>
</cp:coreProperties>
</file>